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66" r:id="rId4"/>
    <p:sldId id="268" r:id="rId5"/>
    <p:sldId id="278" r:id="rId6"/>
    <p:sldId id="279" r:id="rId7"/>
    <p:sldId id="274" r:id="rId8"/>
    <p:sldId id="275" r:id="rId9"/>
    <p:sldId id="276" r:id="rId10"/>
    <p:sldId id="277" r:id="rId11"/>
    <p:sldId id="258" r:id="rId12"/>
    <p:sldId id="281" r:id="rId13"/>
    <p:sldId id="280" r:id="rId14"/>
    <p:sldId id="289" r:id="rId15"/>
    <p:sldId id="294" r:id="rId16"/>
    <p:sldId id="288" r:id="rId17"/>
    <p:sldId id="295" r:id="rId18"/>
    <p:sldId id="299" r:id="rId19"/>
    <p:sldId id="297" r:id="rId20"/>
    <p:sldId id="298" r:id="rId21"/>
    <p:sldId id="282" r:id="rId22"/>
    <p:sldId id="286" r:id="rId23"/>
    <p:sldId id="283" r:id="rId24"/>
    <p:sldId id="296" r:id="rId25"/>
    <p:sldId id="285" r:id="rId2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FF99"/>
    <a:srgbClr val="000000"/>
    <a:srgbClr val="000080"/>
    <a:srgbClr val="FD8008"/>
    <a:srgbClr val="FF3300"/>
    <a:srgbClr val="339900"/>
    <a:srgbClr val="009933"/>
    <a:srgbClr val="FF0000"/>
    <a:srgbClr val="33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2" autoAdjust="0"/>
  </p:normalViewPr>
  <p:slideViewPr>
    <p:cSldViewPr snapToObjects="1">
      <p:cViewPr varScale="1">
        <p:scale>
          <a:sx n="159" d="100"/>
          <a:sy n="159" d="100"/>
        </p:scale>
        <p:origin x="-1168" y="-104"/>
      </p:cViewPr>
      <p:guideLst>
        <p:guide orient="horz" pos="880"/>
        <p:guide pos="15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FB082-4F1B-B94D-9682-EB0110E28C29}" type="datetimeFigureOut">
              <a:rPr lang="es-ES" smtClean="0"/>
              <a:t>4/4/18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6065-267F-2A41-9472-1244E2E6E37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5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What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r>
              <a:rPr lang="es-ES" sz="800" b="1" dirty="0" smtClean="0">
                <a:solidFill>
                  <a:schemeClr val="tx1"/>
                </a:solidFill>
              </a:rPr>
              <a:t> can i use?</a:t>
            </a: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a Proxy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works</a:t>
            </a:r>
            <a:r>
              <a:rPr lang="es-ES" sz="800" dirty="0" smtClean="0">
                <a:solidFill>
                  <a:schemeClr val="tx1"/>
                </a:solidFill>
              </a:rPr>
              <a:t> as Kubernetes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and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APIs</a:t>
            </a:r>
            <a:r>
              <a:rPr lang="es-ES" sz="800" dirty="0" smtClean="0">
                <a:solidFill>
                  <a:schemeClr val="tx1"/>
                </a:solidFill>
              </a:rPr>
              <a:t>/</a:t>
            </a:r>
            <a:r>
              <a:rPr lang="es-ES" sz="800" dirty="0" err="1" smtClean="0">
                <a:solidFill>
                  <a:schemeClr val="tx1"/>
                </a:solidFill>
              </a:rPr>
              <a:t>Microservices</a:t>
            </a:r>
            <a:r>
              <a:rPr lang="es-ES" sz="800" dirty="0" smtClean="0">
                <a:solidFill>
                  <a:schemeClr val="tx1"/>
                </a:solidFill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800" dirty="0" smtClean="0">
                <a:solidFill>
                  <a:schemeClr val="tx1"/>
                </a:solidFill>
              </a:rPr>
              <a:t>A Proxy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doesn’t</a:t>
            </a:r>
            <a:r>
              <a:rPr lang="es-ES" sz="800" dirty="0" smtClean="0">
                <a:solidFill>
                  <a:schemeClr val="tx1"/>
                </a:solidFill>
              </a:rPr>
              <a:t> mean </a:t>
            </a:r>
            <a:r>
              <a:rPr lang="es-ES" sz="800" dirty="0" err="1" smtClean="0">
                <a:solidFill>
                  <a:schemeClr val="tx1"/>
                </a:solidFill>
              </a:rPr>
              <a:t>that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you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have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s-ES" sz="800" dirty="0" err="1" smtClean="0">
                <a:solidFill>
                  <a:schemeClr val="tx1"/>
                </a:solidFill>
              </a:rPr>
              <a:t>There</a:t>
            </a:r>
            <a:r>
              <a:rPr lang="es-ES" sz="800" dirty="0" smtClean="0">
                <a:solidFill>
                  <a:schemeClr val="tx1"/>
                </a:solidFill>
              </a:rPr>
              <a:t> are </a:t>
            </a:r>
            <a:r>
              <a:rPr lang="es-ES" sz="800" dirty="0" err="1" smtClean="0">
                <a:solidFill>
                  <a:schemeClr val="tx1"/>
                </a:solidFill>
              </a:rPr>
              <a:t>several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implementations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they</a:t>
            </a:r>
            <a:r>
              <a:rPr lang="es-ES" sz="800" dirty="0" smtClean="0">
                <a:solidFill>
                  <a:schemeClr val="tx1"/>
                </a:solidFill>
              </a:rPr>
              <a:t> can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different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kind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(HTTP, HTTPS, </a:t>
            </a:r>
            <a:r>
              <a:rPr lang="es-ES" sz="800" dirty="0" err="1" smtClean="0">
                <a:solidFill>
                  <a:schemeClr val="tx1"/>
                </a:solidFill>
              </a:rPr>
              <a:t>gRCP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Websockets</a:t>
            </a:r>
            <a:r>
              <a:rPr lang="es-ES" sz="800" dirty="0" smtClean="0">
                <a:solidFill>
                  <a:schemeClr val="tx1"/>
                </a:solidFill>
              </a:rPr>
              <a:t>, TCP, UDP,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 and </a:t>
            </a:r>
            <a:r>
              <a:rPr lang="es-ES_tradnl" sz="800" dirty="0" err="1" smtClean="0">
                <a:solidFill>
                  <a:schemeClr val="tx1"/>
                </a:solidFill>
              </a:rPr>
              <a:t>different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functionalities</a:t>
            </a:r>
            <a:r>
              <a:rPr lang="es-ES_tradnl" sz="800" dirty="0" smtClean="0">
                <a:solidFill>
                  <a:schemeClr val="tx1"/>
                </a:solidFill>
              </a:rPr>
              <a:t> (VIP, Virtual Hosts,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mr-IN" sz="800" dirty="0" smtClean="0">
                <a:solidFill>
                  <a:schemeClr val="tx1"/>
                </a:solidFill>
              </a:rPr>
              <a:t>…</a:t>
            </a:r>
            <a:r>
              <a:rPr lang="es-ES_tradnl" sz="800" dirty="0" smtClean="0">
                <a:solidFill>
                  <a:schemeClr val="tx1"/>
                </a:solidFill>
              </a:rPr>
              <a:t>); </a:t>
            </a:r>
            <a:r>
              <a:rPr lang="es-ES_tradnl" sz="800" dirty="0" err="1" smtClean="0">
                <a:solidFill>
                  <a:schemeClr val="tx1"/>
                </a:solidFill>
              </a:rPr>
              <a:t>then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chosen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depends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kind</a:t>
            </a:r>
            <a:r>
              <a:rPr lang="es-ES_tradnl" sz="800" dirty="0" smtClean="0">
                <a:solidFill>
                  <a:schemeClr val="tx1"/>
                </a:solidFill>
              </a:rPr>
              <a:t> of </a:t>
            </a:r>
            <a:r>
              <a:rPr lang="es-ES_tradnl" sz="800" dirty="0" err="1" smtClean="0">
                <a:solidFill>
                  <a:schemeClr val="tx1"/>
                </a:solidFill>
              </a:rPr>
              <a:t>traffic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that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your</a:t>
            </a:r>
            <a:r>
              <a:rPr lang="es-ES_tradnl" sz="800" dirty="0" smtClean="0">
                <a:solidFill>
                  <a:schemeClr val="tx1"/>
                </a:solidFill>
              </a:rPr>
              <a:t> API/</a:t>
            </a:r>
            <a:r>
              <a:rPr lang="es-ES_tradnl" sz="800" dirty="0" err="1" smtClean="0">
                <a:solidFill>
                  <a:schemeClr val="tx1"/>
                </a:solidFill>
              </a:rPr>
              <a:t>Microservices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manage</a:t>
            </a:r>
            <a:r>
              <a:rPr lang="es-ES_tradnl" sz="800" dirty="0" smtClean="0">
                <a:solidFill>
                  <a:schemeClr val="tx1"/>
                </a:solidFill>
              </a:rPr>
              <a:t> and </a:t>
            </a:r>
            <a:r>
              <a:rPr lang="es-ES_tradnl" sz="800" dirty="0" err="1" smtClean="0">
                <a:solidFill>
                  <a:schemeClr val="tx1"/>
                </a:solidFill>
              </a:rPr>
              <a:t>how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they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were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implemented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Ports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exposed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Paths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used</a:t>
            </a:r>
            <a:r>
              <a:rPr lang="es-ES_tradnl" sz="800" dirty="0" smtClean="0">
                <a:solidFill>
                  <a:schemeClr val="tx1"/>
                </a:solidFill>
              </a:rPr>
              <a:t>, </a:t>
            </a:r>
            <a:r>
              <a:rPr lang="es-ES_tradnl" sz="800" dirty="0" err="1" smtClean="0">
                <a:solidFill>
                  <a:schemeClr val="tx1"/>
                </a:solidFill>
              </a:rPr>
              <a:t>Headers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expected</a:t>
            </a:r>
            <a:r>
              <a:rPr lang="es-ES_tradnl" sz="800" dirty="0" smtClean="0">
                <a:solidFill>
                  <a:schemeClr val="tx1"/>
                </a:solidFill>
              </a:rPr>
              <a:t>, etc.)</a:t>
            </a:r>
          </a:p>
          <a:p>
            <a:pPr marL="171450" indent="-171450">
              <a:buFontTx/>
              <a:buChar char="-"/>
            </a:pPr>
            <a:r>
              <a:rPr lang="es-ES_tradnl" sz="800" dirty="0" err="1" smtClean="0">
                <a:solidFill>
                  <a:schemeClr val="tx1"/>
                </a:solidFill>
              </a:rPr>
              <a:t>Examples</a:t>
            </a:r>
            <a:r>
              <a:rPr lang="es-ES_tradnl" sz="800" dirty="0" smtClean="0">
                <a:solidFill>
                  <a:schemeClr val="tx1"/>
                </a:solidFill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Heption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Contour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Istio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Envoy</a:t>
            </a:r>
            <a:r>
              <a:rPr lang="es-ES_tradnl" sz="800" dirty="0" smtClean="0">
                <a:solidFill>
                  <a:schemeClr val="tx1"/>
                </a:solidFill>
              </a:rPr>
              <a:t> Proxy)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Ingress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Linkerd</a:t>
            </a:r>
            <a:r>
              <a:rPr lang="es-ES_tradnl" sz="800" dirty="0" smtClean="0">
                <a:solidFill>
                  <a:schemeClr val="tx1"/>
                </a:solidFill>
              </a:rPr>
              <a:t> Gateway)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HAProxy</a:t>
            </a:r>
            <a:r>
              <a:rPr lang="es-ES_tradnl" sz="800" dirty="0" smtClean="0">
                <a:solidFill>
                  <a:schemeClr val="tx1"/>
                </a:solidFill>
              </a:rPr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es-ES_tradnl" sz="800" dirty="0" smtClean="0">
                <a:solidFill>
                  <a:schemeClr val="tx1"/>
                </a:solidFill>
              </a:rPr>
              <a:t>NGINX </a:t>
            </a:r>
            <a:r>
              <a:rPr lang="es-ES_tradnl" sz="800" dirty="0" err="1" smtClean="0">
                <a:solidFill>
                  <a:schemeClr val="tx1"/>
                </a:solidFill>
              </a:rPr>
              <a:t>Controller</a:t>
            </a:r>
            <a:r>
              <a:rPr lang="es-ES_tradnl" sz="800" dirty="0" smtClean="0">
                <a:solidFill>
                  <a:schemeClr val="tx1"/>
                </a:solidFill>
              </a:rPr>
              <a:t> (</a:t>
            </a:r>
            <a:r>
              <a:rPr lang="es-ES_tradnl" sz="800" dirty="0" err="1" smtClean="0">
                <a:solidFill>
                  <a:schemeClr val="tx1"/>
                </a:solidFill>
              </a:rPr>
              <a:t>based</a:t>
            </a:r>
            <a:r>
              <a:rPr lang="es-ES_tradnl" sz="800" dirty="0" smtClean="0">
                <a:solidFill>
                  <a:schemeClr val="tx1"/>
                </a:solidFill>
              </a:rPr>
              <a:t> </a:t>
            </a:r>
            <a:r>
              <a:rPr lang="es-ES_tradnl" sz="800" dirty="0" err="1" smtClean="0">
                <a:solidFill>
                  <a:schemeClr val="tx1"/>
                </a:solidFill>
              </a:rPr>
              <a:t>on</a:t>
            </a:r>
            <a:r>
              <a:rPr lang="es-ES_tradnl" sz="800" dirty="0" smtClean="0">
                <a:solidFill>
                  <a:schemeClr val="tx1"/>
                </a:solidFill>
              </a:rPr>
              <a:t> NGINX), etc.</a:t>
            </a:r>
          </a:p>
          <a:p>
            <a:pPr marL="628650" lvl="1" indent="-171450">
              <a:buFont typeface="Arial"/>
              <a:buChar char="•"/>
            </a:pPr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s-ES" sz="800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386065-267F-2A41-9472-1244E2E6E3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4/4/18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4/4/18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4/4/18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4/4/18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asotobu/sail-in-the-cloud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servicemesh" TargetMode="Externa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github.com/kelseyhightower/istio-ingress-tutoria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r>
              <a:rPr lang="es-ES" dirty="0" smtClean="0"/>
              <a:t> &amp; Security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94928"/>
          </a:xfrm>
        </p:spPr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Kubernetes</a:t>
            </a:r>
          </a:p>
          <a:p>
            <a:endParaRPr lang="es-ES" sz="1600" dirty="0" smtClean="0"/>
          </a:p>
          <a:p>
            <a:endParaRPr lang="es-ES" sz="1600" dirty="0"/>
          </a:p>
        </p:txBody>
      </p:sp>
      <p:sp>
        <p:nvSpPr>
          <p:cNvPr id="4" name="Rectángulo 3"/>
          <p:cNvSpPr/>
          <p:nvPr/>
        </p:nvSpPr>
        <p:spPr>
          <a:xfrm>
            <a:off x="467544" y="5877272"/>
            <a:ext cx="8692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dirty="0" err="1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ES" sz="1000" dirty="0">
                <a:solidFill>
                  <a:schemeClr val="bg1">
                    <a:lumMod val="50000"/>
                  </a:schemeClr>
                </a:solidFill>
              </a:rPr>
              <a:t> 0.8.5</a:t>
            </a:r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 smtClean="0"/>
              <a:t> 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/>
              <a:t>C</a:t>
            </a:r>
            <a:r>
              <a:rPr lang="es-ES_tradnl" dirty="0" err="1" smtClean="0"/>
              <a:t>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341418" y="230197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341418" y="328669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4652011" y="3495417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5979438" y="2304952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979438" y="3288158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5979438" y="4271294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Platform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6136170" y="4731847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4652011" y="2304952"/>
            <a:ext cx="863838" cy="1047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811274" y="259289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803427" y="285329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5994539" y="5264600"/>
            <a:ext cx="863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6143182" y="553099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6143182" y="579139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7903" y="1501811"/>
            <a:ext cx="359104" cy="36000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1886507" y="2019449"/>
            <a:ext cx="872952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Clients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3301980" y="2029687"/>
            <a:ext cx="934048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flavours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613384" y="2034956"/>
            <a:ext cx="655044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Self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5959162" y="2029687"/>
            <a:ext cx="919089" cy="195814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Full </a:t>
            </a:r>
            <a:r>
              <a:rPr lang="es-ES" sz="800" b="1" dirty="0" err="1" smtClean="0">
                <a:solidFill>
                  <a:schemeClr val="tx1"/>
                </a:solidFill>
              </a:rPr>
              <a:t>Managed</a:t>
            </a:r>
            <a:r>
              <a:rPr lang="es-ES" sz="800" b="1" dirty="0" smtClean="0">
                <a:solidFill>
                  <a:schemeClr val="tx1"/>
                </a:solidFill>
              </a:rPr>
              <a:t> Cloud</a:t>
            </a:r>
            <a:endParaRPr lang="es-ES" sz="800" b="1" dirty="0">
              <a:solidFill>
                <a:schemeClr val="tx1"/>
              </a:solidFill>
            </a:endParaRPr>
          </a:p>
        </p:txBody>
      </p:sp>
      <p:cxnSp>
        <p:nvCxnSpPr>
          <p:cNvPr id="31" name="Conector recto 30"/>
          <p:cNvCxnSpPr/>
          <p:nvPr/>
        </p:nvCxnSpPr>
        <p:spPr>
          <a:xfrm>
            <a:off x="3055331" y="1544394"/>
            <a:ext cx="0" cy="4726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/>
          <p:nvPr/>
        </p:nvCxnSpPr>
        <p:spPr>
          <a:xfrm flipH="1">
            <a:off x="3055331" y="6271050"/>
            <a:ext cx="4272197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0" name="Rectángulo 39"/>
          <p:cNvSpPr/>
          <p:nvPr/>
        </p:nvSpPr>
        <p:spPr>
          <a:xfrm>
            <a:off x="2871503" y="1333211"/>
            <a:ext cx="367656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 smtClean="0">
                <a:solidFill>
                  <a:schemeClr val="bg1"/>
                </a:solidFill>
              </a:rPr>
              <a:t>Vanilla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398976" y="6116513"/>
            <a:ext cx="474055" cy="195814"/>
          </a:xfrm>
          <a:prstGeom prst="rect">
            <a:avLst/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lang="es-ES" sz="800" b="1" dirty="0" err="1">
                <a:solidFill>
                  <a:schemeClr val="bg1"/>
                </a:solidFill>
              </a:rPr>
              <a:t>Managed</a:t>
            </a:r>
            <a:endParaRPr lang="es-ES" sz="800" b="1" dirty="0">
              <a:solidFill>
                <a:schemeClr val="bg1"/>
              </a:solidFill>
            </a:endParaRPr>
          </a:p>
        </p:txBody>
      </p:sp>
      <p:sp>
        <p:nvSpPr>
          <p:cNvPr id="3" name="Elipse 2"/>
          <p:cNvSpPr>
            <a:spLocks noChangeAspect="1"/>
          </p:cNvSpPr>
          <p:nvPr/>
        </p:nvSpPr>
        <p:spPr>
          <a:xfrm>
            <a:off x="1992045" y="2313289"/>
            <a:ext cx="767414" cy="75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kubectl</a:t>
            </a:r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</a:t>
            </a:r>
            <a:r>
              <a:rPr lang="en-US" sz="800" dirty="0" err="1" smtClean="0">
                <a:solidFill>
                  <a:schemeClr val="tx1"/>
                </a:solidFill>
              </a:rPr>
              <a:t>kubernetes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Elipse 33"/>
          <p:cNvSpPr>
            <a:spLocks noChangeAspect="1"/>
          </p:cNvSpPr>
          <p:nvPr/>
        </p:nvSpPr>
        <p:spPr>
          <a:xfrm>
            <a:off x="1992046" y="3246519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oc</a:t>
            </a:r>
            <a:r>
              <a:rPr lang="en-US" sz="800" dirty="0" smtClean="0">
                <a:solidFill>
                  <a:schemeClr val="tx1"/>
                </a:solidFill>
              </a:rPr>
              <a:t> (</a:t>
            </a:r>
            <a:r>
              <a:rPr lang="en-US" sz="800" dirty="0" err="1" smtClean="0">
                <a:solidFill>
                  <a:schemeClr val="tx1"/>
                </a:solidFill>
              </a:rPr>
              <a:t>openshift</a:t>
            </a:r>
            <a:r>
              <a:rPr lang="en-US" sz="800" dirty="0" smtClean="0">
                <a:solidFill>
                  <a:schemeClr val="tx1"/>
                </a:solidFill>
              </a:rPr>
              <a:t>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1992045" y="4132233"/>
            <a:ext cx="719999" cy="7092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az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(azure)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4652011" y="4521886"/>
            <a:ext cx="863838" cy="851913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Minimalist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4803427" y="481112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3" name="Rectángulo 42"/>
          <p:cNvSpPr/>
          <p:nvPr/>
        </p:nvSpPr>
        <p:spPr>
          <a:xfrm>
            <a:off x="4811274" y="508260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80112" y="3123243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3760251" y="4235122"/>
            <a:ext cx="0" cy="1799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25400" cap="rnd" cmpd="sng">
            <a:solidFill>
              <a:schemeClr val="tx1"/>
            </a:solidFill>
            <a:prstDash val="sysDot"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</a:t>
            </a:r>
            <a:r>
              <a:rPr lang="es-ES_tradnl" dirty="0" err="1" smtClean="0"/>
              <a:t>cquire</a:t>
            </a:r>
            <a:r>
              <a:rPr lang="es-ES_tradnl" dirty="0" smtClean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90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5877272"/>
            <a:ext cx="28454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https://learn.openshift.com/servicemesh/</a:t>
            </a:r>
          </a:p>
          <a:p>
            <a:r>
              <a:rPr lang="en-US" sz="1000" dirty="0" smtClean="0">
                <a:hlinkClick r:id="rId5"/>
              </a:rPr>
              <a:t>https</a:t>
            </a:r>
            <a:r>
              <a:rPr lang="en-US" sz="1000" dirty="0">
                <a:hlinkClick r:id="rId5"/>
              </a:rPr>
              <a:t>://www.katacoda.com/courses/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6" y="1916832"/>
            <a:ext cx="3785357" cy="3743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(1/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pic>
        <p:nvPicPr>
          <p:cNvPr id="100" name="Imagen 9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9567" y="4886702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8" name="Rectángulo redondeado 107"/>
          <p:cNvSpPr/>
          <p:nvPr/>
        </p:nvSpPr>
        <p:spPr>
          <a:xfrm>
            <a:off x="4235564" y="4642453"/>
            <a:ext cx="115194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Kubernetes </a:t>
            </a:r>
            <a:r>
              <a:rPr lang="es-ES" sz="800" b="1" dirty="0" err="1" smtClean="0">
                <a:solidFill>
                  <a:schemeClr val="tx1"/>
                </a:solidFill>
              </a:rPr>
              <a:t>Services</a:t>
            </a:r>
            <a:r>
              <a:rPr lang="es-ES" sz="800" b="1" dirty="0" smtClean="0">
                <a:solidFill>
                  <a:schemeClr val="tx1"/>
                </a:solidFill>
              </a:rPr>
              <a:t>: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4019567" y="464245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2" name="Rectángulo 111"/>
          <p:cNvSpPr/>
          <p:nvPr/>
        </p:nvSpPr>
        <p:spPr>
          <a:xfrm>
            <a:off x="401457" y="4495213"/>
            <a:ext cx="3301047" cy="21706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b="1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</p:txBody>
      </p:sp>
      <p:sp>
        <p:nvSpPr>
          <p:cNvPr id="113" name="Rectángulo redondeado 112"/>
          <p:cNvSpPr/>
          <p:nvPr/>
        </p:nvSpPr>
        <p:spPr>
          <a:xfrm>
            <a:off x="2759584" y="4858450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err="1" smtClean="0">
                <a:solidFill>
                  <a:schemeClr val="tx1"/>
                </a:solidFill>
              </a:rPr>
              <a:t>Deployment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2546620" y="4877478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2719329" y="222954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474411" y="246757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474411" y="25620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6506308" y="349428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646357" y="1368936"/>
            <a:ext cx="4785677" cy="30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120"/>
          <p:cNvSpPr/>
          <p:nvPr/>
        </p:nvSpPr>
        <p:spPr>
          <a:xfrm>
            <a:off x="3073639" y="1603893"/>
            <a:ext cx="4251284" cy="270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/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2" name="Rectángulo redondeado 121"/>
          <p:cNvSpPr/>
          <p:nvPr/>
        </p:nvSpPr>
        <p:spPr>
          <a:xfrm>
            <a:off x="6236812" y="194624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068684" y="306434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072864" y="252423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Elipse 124"/>
          <p:cNvSpPr>
            <a:spLocks noChangeAspect="1"/>
          </p:cNvSpPr>
          <p:nvPr/>
        </p:nvSpPr>
        <p:spPr>
          <a:xfrm>
            <a:off x="5068684" y="197822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>
            <a:spLocks noChangeAspect="1"/>
          </p:cNvSpPr>
          <p:nvPr/>
        </p:nvSpPr>
        <p:spPr>
          <a:xfrm>
            <a:off x="5551391" y="19836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>
            <a:spLocks noChangeAspect="1"/>
          </p:cNvSpPr>
          <p:nvPr/>
        </p:nvSpPr>
        <p:spPr>
          <a:xfrm>
            <a:off x="5551391" y="255980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5551391" y="26238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9" name="Rectángulo redondeado 128"/>
          <p:cNvSpPr/>
          <p:nvPr/>
        </p:nvSpPr>
        <p:spPr>
          <a:xfrm>
            <a:off x="4827045" y="178874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0" name="Rectángulo 129"/>
          <p:cNvSpPr/>
          <p:nvPr/>
        </p:nvSpPr>
        <p:spPr>
          <a:xfrm>
            <a:off x="5072864" y="252399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1" name="Rectángulo 130"/>
          <p:cNvSpPr/>
          <p:nvPr/>
        </p:nvSpPr>
        <p:spPr>
          <a:xfrm>
            <a:off x="5072864" y="197512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2" name="Rectángulo 131"/>
          <p:cNvSpPr/>
          <p:nvPr/>
        </p:nvSpPr>
        <p:spPr>
          <a:xfrm>
            <a:off x="5072864" y="30629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52" idx="2"/>
            <a:endCxn id="153" idx="2"/>
          </p:cNvCxnSpPr>
          <p:nvPr/>
        </p:nvCxnSpPr>
        <p:spPr>
          <a:xfrm>
            <a:off x="6103198" y="281162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26" idx="6"/>
            <a:endCxn id="141" idx="0"/>
          </p:cNvCxnSpPr>
          <p:nvPr/>
        </p:nvCxnSpPr>
        <p:spPr>
          <a:xfrm flipV="1">
            <a:off x="5760485" y="208273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5" name="Conector recto 134"/>
          <p:cNvCxnSpPr>
            <a:stCxn id="136" idx="2"/>
            <a:endCxn id="125" idx="2"/>
          </p:cNvCxnSpPr>
          <p:nvPr/>
        </p:nvCxnSpPr>
        <p:spPr>
          <a:xfrm>
            <a:off x="3258858" y="207722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Arco 135"/>
          <p:cNvSpPr>
            <a:spLocks noChangeAspect="1"/>
          </p:cNvSpPr>
          <p:nvPr/>
        </p:nvSpPr>
        <p:spPr>
          <a:xfrm rot="16200000">
            <a:off x="3169884" y="20776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7" name="Conector recto 136"/>
          <p:cNvCxnSpPr>
            <a:stCxn id="138" idx="0"/>
            <a:endCxn id="136" idx="0"/>
          </p:cNvCxnSpPr>
          <p:nvPr/>
        </p:nvCxnSpPr>
        <p:spPr>
          <a:xfrm flipV="1">
            <a:off x="3170179" y="216619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8" name="Arco 137"/>
          <p:cNvSpPr>
            <a:spLocks noChangeAspect="1"/>
          </p:cNvSpPr>
          <p:nvPr/>
        </p:nvSpPr>
        <p:spPr>
          <a:xfrm rot="5400000">
            <a:off x="2992691" y="2153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9" name="Conector recto 138"/>
          <p:cNvCxnSpPr>
            <a:stCxn id="116" idx="6"/>
            <a:endCxn id="138" idx="2"/>
          </p:cNvCxnSpPr>
          <p:nvPr/>
        </p:nvCxnSpPr>
        <p:spPr>
          <a:xfrm>
            <a:off x="2928423" y="233021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0" name="Arco 139"/>
          <p:cNvSpPr>
            <a:spLocks noChangeAspect="1"/>
          </p:cNvSpPr>
          <p:nvPr/>
        </p:nvSpPr>
        <p:spPr>
          <a:xfrm rot="10800000">
            <a:off x="6103198" y="2389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1" name="Arco 140"/>
          <p:cNvSpPr>
            <a:spLocks noChangeAspect="1"/>
          </p:cNvSpPr>
          <p:nvPr/>
        </p:nvSpPr>
        <p:spPr>
          <a:xfrm>
            <a:off x="5925252" y="208273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41" idx="2"/>
            <a:endCxn id="140" idx="2"/>
          </p:cNvCxnSpPr>
          <p:nvPr/>
        </p:nvCxnSpPr>
        <p:spPr>
          <a:xfrm>
            <a:off x="6103198" y="217124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endCxn id="116" idx="2"/>
          </p:cNvCxnSpPr>
          <p:nvPr/>
        </p:nvCxnSpPr>
        <p:spPr>
          <a:xfrm>
            <a:off x="1255580" y="233021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Rectángulo 143"/>
          <p:cNvSpPr/>
          <p:nvPr/>
        </p:nvSpPr>
        <p:spPr>
          <a:xfrm>
            <a:off x="2273182" y="180843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5" name="Y 144"/>
          <p:cNvSpPr>
            <a:spLocks noChangeAspect="1"/>
          </p:cNvSpPr>
          <p:nvPr/>
        </p:nvSpPr>
        <p:spPr>
          <a:xfrm>
            <a:off x="2360288" y="209643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4879680" y="303783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47" name="CuadroTexto 146"/>
          <p:cNvSpPr txBox="1"/>
          <p:nvPr/>
        </p:nvSpPr>
        <p:spPr>
          <a:xfrm>
            <a:off x="4706812" y="266645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8" name="CuadroTexto 147"/>
          <p:cNvSpPr txBox="1"/>
          <p:nvPr/>
        </p:nvSpPr>
        <p:spPr>
          <a:xfrm>
            <a:off x="4883934" y="250106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9" name="Rectángulo 148"/>
          <p:cNvSpPr/>
          <p:nvPr/>
        </p:nvSpPr>
        <p:spPr>
          <a:xfrm>
            <a:off x="5130330" y="270665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0" name="Conector recto 149"/>
          <p:cNvCxnSpPr>
            <a:stCxn id="213" idx="2"/>
            <a:endCxn id="154" idx="2"/>
          </p:cNvCxnSpPr>
          <p:nvPr/>
        </p:nvCxnSpPr>
        <p:spPr>
          <a:xfrm>
            <a:off x="4501260" y="2770800"/>
            <a:ext cx="538087" cy="35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1" name="Conector recto 150"/>
          <p:cNvCxnSpPr>
            <a:stCxn id="128" idx="6"/>
            <a:endCxn id="152" idx="0"/>
          </p:cNvCxnSpPr>
          <p:nvPr/>
        </p:nvCxnSpPr>
        <p:spPr>
          <a:xfrm flipV="1">
            <a:off x="5760485" y="272311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2" name="Arco 151"/>
          <p:cNvSpPr>
            <a:spLocks noChangeAspect="1"/>
          </p:cNvSpPr>
          <p:nvPr/>
        </p:nvSpPr>
        <p:spPr>
          <a:xfrm>
            <a:off x="5925252" y="272311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3" name="Arco 152"/>
          <p:cNvSpPr>
            <a:spLocks noChangeAspect="1"/>
          </p:cNvSpPr>
          <p:nvPr/>
        </p:nvSpPr>
        <p:spPr>
          <a:xfrm rot="10800000">
            <a:off x="6105198" y="341332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4" name="Elipse 153"/>
          <p:cNvSpPr>
            <a:spLocks noChangeAspect="1"/>
          </p:cNvSpPr>
          <p:nvPr/>
        </p:nvSpPr>
        <p:spPr>
          <a:xfrm>
            <a:off x="5039347" y="273777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037446" y="312846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Elipse 155"/>
          <p:cNvSpPr>
            <a:spLocks noChangeAspect="1"/>
          </p:cNvSpPr>
          <p:nvPr/>
        </p:nvSpPr>
        <p:spPr>
          <a:xfrm>
            <a:off x="5037899" y="258517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uadroTexto 156"/>
          <p:cNvSpPr txBox="1"/>
          <p:nvPr/>
        </p:nvSpPr>
        <p:spPr>
          <a:xfrm>
            <a:off x="4732732" y="218213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5039347" y="219124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Elipse 158"/>
          <p:cNvSpPr>
            <a:spLocks noChangeAspect="1"/>
          </p:cNvSpPr>
          <p:nvPr/>
        </p:nvSpPr>
        <p:spPr>
          <a:xfrm>
            <a:off x="5039347" y="204067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uadroTexto 159"/>
          <p:cNvSpPr txBox="1"/>
          <p:nvPr/>
        </p:nvSpPr>
        <p:spPr>
          <a:xfrm>
            <a:off x="4881853" y="195995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61" name="Rectángulo 160"/>
          <p:cNvSpPr/>
          <p:nvPr/>
        </p:nvSpPr>
        <p:spPr>
          <a:xfrm>
            <a:off x="3001722" y="3128463"/>
            <a:ext cx="1367999" cy="118799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2" name="Rectángulo 161"/>
          <p:cNvSpPr/>
          <p:nvPr/>
        </p:nvSpPr>
        <p:spPr>
          <a:xfrm>
            <a:off x="3076751" y="3191821"/>
            <a:ext cx="1224000" cy="11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3" name="Conector recto 162"/>
          <p:cNvCxnSpPr>
            <a:stCxn id="164" idx="0"/>
            <a:endCxn id="213" idx="0"/>
          </p:cNvCxnSpPr>
          <p:nvPr/>
        </p:nvCxnSpPr>
        <p:spPr>
          <a:xfrm flipV="1">
            <a:off x="4411125" y="2859773"/>
            <a:ext cx="1620" cy="9245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4" name="Arco 163"/>
          <p:cNvSpPr>
            <a:spLocks noChangeAspect="1"/>
          </p:cNvSpPr>
          <p:nvPr/>
        </p:nvSpPr>
        <p:spPr>
          <a:xfrm rot="5400000">
            <a:off x="4233637" y="36958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7" name="Conector recto 186"/>
          <p:cNvCxnSpPr>
            <a:stCxn id="246" idx="3"/>
            <a:endCxn id="164" idx="2"/>
          </p:cNvCxnSpPr>
          <p:nvPr/>
        </p:nvCxnSpPr>
        <p:spPr>
          <a:xfrm flipV="1">
            <a:off x="4056969" y="3873327"/>
            <a:ext cx="265641" cy="798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0" name="CuadroTexto 189"/>
          <p:cNvSpPr txBox="1"/>
          <p:nvPr/>
        </p:nvSpPr>
        <p:spPr>
          <a:xfrm>
            <a:off x="561166" y="3669425"/>
            <a:ext cx="2670991" cy="40780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_tradnl" sz="600" dirty="0" smtClean="0">
                <a:latin typeface="Consolas"/>
                <a:cs typeface="Consolas"/>
              </a:rPr>
              <a:t/>
            </a:r>
            <a:br>
              <a:rPr lang="es-ES_tradnl" sz="6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NodeIP</a:t>
            </a:r>
            <a:r>
              <a:rPr lang="es-ES_tradnl" sz="600" dirty="0">
                <a:latin typeface="Consolas"/>
                <a:cs typeface="Consolas"/>
              </a:rPr>
              <a:t>&gt;:&lt;nodePort&gt;/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r>
              <a:rPr lang="es-ES" sz="600" baseline="-25000" dirty="0" smtClean="0">
                <a:latin typeface="Consolas"/>
                <a:cs typeface="Consolas"/>
              </a:rPr>
              <a:t/>
            </a:r>
            <a:br>
              <a:rPr lang="es-ES" sz="600" baseline="-25000" dirty="0" smtClean="0">
                <a:latin typeface="Consolas"/>
                <a:cs typeface="Consolas"/>
              </a:rPr>
            </a:br>
            <a:r>
              <a:rPr lang="es-ES_tradnl" sz="600" dirty="0" smtClean="0">
                <a:latin typeface="Consolas"/>
                <a:cs typeface="Consolas"/>
              </a:rPr>
              <a:t>http</a:t>
            </a:r>
            <a:r>
              <a:rPr lang="es-ES_tradnl" sz="600" dirty="0">
                <a:latin typeface="Consolas"/>
                <a:cs typeface="Consolas"/>
              </a:rPr>
              <a:t>://&lt;</a:t>
            </a:r>
            <a:r>
              <a:rPr lang="es-ES_tradnl" sz="600" dirty="0" err="1">
                <a:latin typeface="Consolas"/>
                <a:cs typeface="Consolas"/>
              </a:rPr>
              <a:t>ServiceName</a:t>
            </a:r>
            <a:r>
              <a:rPr lang="es-ES_tradnl" sz="600" dirty="0">
                <a:latin typeface="Consolas"/>
                <a:cs typeface="Consolas"/>
              </a:rPr>
              <a:t>&gt;.&lt;</a:t>
            </a:r>
            <a:r>
              <a:rPr lang="es-ES_tradnl" sz="600" dirty="0" err="1">
                <a:latin typeface="Consolas"/>
                <a:cs typeface="Consolas"/>
              </a:rPr>
              <a:t>NameSpace</a:t>
            </a:r>
            <a:r>
              <a:rPr lang="es-ES_tradnl" sz="600" dirty="0">
                <a:latin typeface="Consolas"/>
                <a:cs typeface="Consolas"/>
              </a:rPr>
              <a:t>&gt;.</a:t>
            </a:r>
            <a:r>
              <a:rPr lang="es-ES_tradnl" sz="600" dirty="0" err="1">
                <a:latin typeface="Consolas"/>
                <a:cs typeface="Consolas"/>
              </a:rPr>
              <a:t>svc.cluster.local</a:t>
            </a:r>
            <a:r>
              <a:rPr lang="es-ES_tradnl" sz="600" dirty="0">
                <a:latin typeface="Consolas"/>
                <a:cs typeface="Consolas"/>
              </a:rPr>
              <a:t>:&lt;</a:t>
            </a:r>
            <a:r>
              <a:rPr lang="es-ES_tradnl" sz="600" dirty="0" err="1">
                <a:latin typeface="Consolas"/>
                <a:cs typeface="Consolas"/>
              </a:rPr>
              <a:t>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213" name="Arco 212"/>
          <p:cNvSpPr>
            <a:spLocks noChangeAspect="1"/>
          </p:cNvSpPr>
          <p:nvPr/>
        </p:nvSpPr>
        <p:spPr>
          <a:xfrm rot="16200000">
            <a:off x="4412286" y="277125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redondeado 213"/>
          <p:cNvSpPr/>
          <p:nvPr/>
        </p:nvSpPr>
        <p:spPr>
          <a:xfrm>
            <a:off x="7898353" y="234770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15" name="Conector recto 214"/>
          <p:cNvCxnSpPr>
            <a:endCxn id="214" idx="1"/>
          </p:cNvCxnSpPr>
          <p:nvPr/>
        </p:nvCxnSpPr>
        <p:spPr>
          <a:xfrm>
            <a:off x="7167392" y="215292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7" name="Rectángulo redondeado 216"/>
          <p:cNvSpPr/>
          <p:nvPr/>
        </p:nvSpPr>
        <p:spPr>
          <a:xfrm>
            <a:off x="5783100" y="3738103"/>
            <a:ext cx="423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endCxn id="234" idx="1"/>
          </p:cNvCxnSpPr>
          <p:nvPr/>
        </p:nvCxnSpPr>
        <p:spPr>
          <a:xfrm>
            <a:off x="5760485" y="3504107"/>
            <a:ext cx="133339" cy="134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1" name="Rectángulo redondeado 220"/>
          <p:cNvSpPr/>
          <p:nvPr/>
        </p:nvSpPr>
        <p:spPr>
          <a:xfrm>
            <a:off x="6391525" y="211997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4" name="Rectángulo redondeado 223"/>
          <p:cNvSpPr/>
          <p:nvPr/>
        </p:nvSpPr>
        <p:spPr>
          <a:xfrm>
            <a:off x="6475924" y="236206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5" name="Rectángulo redondeado 224"/>
          <p:cNvSpPr/>
          <p:nvPr/>
        </p:nvSpPr>
        <p:spPr>
          <a:xfrm>
            <a:off x="6423422" y="31062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6" name="Rectángulo redondeado 225"/>
          <p:cNvSpPr/>
          <p:nvPr/>
        </p:nvSpPr>
        <p:spPr>
          <a:xfrm>
            <a:off x="6507821" y="335235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27" name="Rectángulo 226"/>
          <p:cNvSpPr/>
          <p:nvPr/>
        </p:nvSpPr>
        <p:spPr>
          <a:xfrm>
            <a:off x="6511136" y="265408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8" name="Rectángulo 227"/>
          <p:cNvSpPr/>
          <p:nvPr/>
        </p:nvSpPr>
        <p:spPr>
          <a:xfrm>
            <a:off x="6545359" y="368010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29" name="Conector recto 228"/>
          <p:cNvCxnSpPr>
            <a:stCxn id="140" idx="0"/>
            <a:endCxn id="117" idx="2"/>
          </p:cNvCxnSpPr>
          <p:nvPr/>
        </p:nvCxnSpPr>
        <p:spPr>
          <a:xfrm>
            <a:off x="6192171" y="256672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0" name="Conector recto 229"/>
          <p:cNvCxnSpPr>
            <a:stCxn id="153" idx="0"/>
            <a:endCxn id="119" idx="2"/>
          </p:cNvCxnSpPr>
          <p:nvPr/>
        </p:nvCxnSpPr>
        <p:spPr>
          <a:xfrm>
            <a:off x="6194171" y="359035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1" name="CuadroTexto 230"/>
          <p:cNvSpPr txBox="1"/>
          <p:nvPr/>
        </p:nvSpPr>
        <p:spPr>
          <a:xfrm>
            <a:off x="6292398" y="270673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232" name="CuadroTexto 231"/>
          <p:cNvSpPr txBox="1"/>
          <p:nvPr/>
        </p:nvSpPr>
        <p:spPr>
          <a:xfrm>
            <a:off x="6324295" y="364932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33" name="Conector recto 232"/>
          <p:cNvCxnSpPr>
            <a:stCxn id="127" idx="6"/>
            <a:endCxn id="118" idx="2"/>
          </p:cNvCxnSpPr>
          <p:nvPr/>
        </p:nvCxnSpPr>
        <p:spPr>
          <a:xfrm>
            <a:off x="5760485" y="266047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4" name="Elipse 233"/>
          <p:cNvSpPr>
            <a:spLocks noChangeAspect="1"/>
          </p:cNvSpPr>
          <p:nvPr/>
        </p:nvSpPr>
        <p:spPr>
          <a:xfrm>
            <a:off x="5862192" y="360668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235" name="Rectángulo redondeado 234"/>
          <p:cNvSpPr/>
          <p:nvPr/>
        </p:nvSpPr>
        <p:spPr>
          <a:xfrm>
            <a:off x="7444808" y="3771048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7578297" y="362936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237" name="Conector recto 236"/>
          <p:cNvCxnSpPr>
            <a:endCxn id="236" idx="1"/>
          </p:cNvCxnSpPr>
          <p:nvPr/>
        </p:nvCxnSpPr>
        <p:spPr>
          <a:xfrm>
            <a:off x="7172811" y="3190685"/>
            <a:ext cx="437118" cy="470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40" name="Imagen 2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36" y="1853932"/>
            <a:ext cx="360000" cy="360000"/>
          </a:xfrm>
          <a:prstGeom prst="rect">
            <a:avLst/>
          </a:prstGeom>
        </p:spPr>
      </p:pic>
      <p:sp>
        <p:nvSpPr>
          <p:cNvPr id="241" name="Rectángulo 240"/>
          <p:cNvSpPr/>
          <p:nvPr/>
        </p:nvSpPr>
        <p:spPr>
          <a:xfrm>
            <a:off x="5129075" y="216440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lb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2" name="Rectángulo 241"/>
          <p:cNvSpPr/>
          <p:nvPr/>
        </p:nvSpPr>
        <p:spPr>
          <a:xfrm>
            <a:off x="5130330" y="3242824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</a:rPr>
              <a:t>(hello-svc-</a:t>
            </a:r>
            <a:r>
              <a:rPr lang="en-US" sz="800" dirty="0" err="1" smtClean="0">
                <a:solidFill>
                  <a:srgbClr val="000000"/>
                </a:solidFill>
              </a:rPr>
              <a:t>cip</a:t>
            </a:r>
            <a:r>
              <a:rPr lang="en-US" sz="800" dirty="0" smtClean="0">
                <a:solidFill>
                  <a:srgbClr val="000000"/>
                </a:solidFill>
              </a:rPr>
              <a:t>)</a:t>
            </a: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246" name="Rectángulo redondeado 245"/>
          <p:cNvSpPr/>
          <p:nvPr/>
        </p:nvSpPr>
        <p:spPr>
          <a:xfrm>
            <a:off x="3314892" y="3611308"/>
            <a:ext cx="742077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7" name="Rectángulo redondeado 246"/>
          <p:cNvSpPr/>
          <p:nvPr/>
        </p:nvSpPr>
        <p:spPr>
          <a:xfrm>
            <a:off x="3213056" y="3435587"/>
            <a:ext cx="957306" cy="792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C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8" name="Rectángulo redondeado 247"/>
          <p:cNvSpPr/>
          <p:nvPr/>
        </p:nvSpPr>
        <p:spPr>
          <a:xfrm>
            <a:off x="3453981" y="3848234"/>
            <a:ext cx="465053" cy="251996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1" name="CuadroTexto 250"/>
          <p:cNvSpPr txBox="1"/>
          <p:nvPr/>
        </p:nvSpPr>
        <p:spPr>
          <a:xfrm>
            <a:off x="717184" y="2394029"/>
            <a:ext cx="1682869" cy="1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600" dirty="0">
                <a:latin typeface="Consolas"/>
                <a:cs typeface="Consolas"/>
              </a:rPr>
              <a:t>http://&lt;</a:t>
            </a:r>
            <a:r>
              <a:rPr lang="es-ES_tradnl" sz="600" dirty="0" err="1">
                <a:latin typeface="Consolas"/>
                <a:cs typeface="Consolas"/>
              </a:rPr>
              <a:t>PublicIP</a:t>
            </a:r>
            <a:r>
              <a:rPr lang="es-ES_tradnl" sz="600" dirty="0">
                <a:latin typeface="Consolas"/>
                <a:cs typeface="Consolas"/>
              </a:rPr>
              <a:t>&gt;:&lt;</a:t>
            </a:r>
            <a:r>
              <a:rPr lang="es-ES_tradnl" sz="600" dirty="0" err="1">
                <a:latin typeface="Consolas"/>
                <a:cs typeface="Consolas"/>
              </a:rPr>
              <a:t>PublicPort</a:t>
            </a:r>
            <a:r>
              <a:rPr lang="es-ES_tradnl" sz="600" dirty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3515787" y="2379707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1" name="Hexágono 90"/>
          <p:cNvSpPr/>
          <p:nvPr/>
        </p:nvSpPr>
        <p:spPr>
          <a:xfrm>
            <a:off x="3593565" y="2586445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2" name="Rectángulo redondeado 91"/>
          <p:cNvSpPr/>
          <p:nvPr/>
        </p:nvSpPr>
        <p:spPr>
          <a:xfrm>
            <a:off x="3401456" y="2218382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(2/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sp>
        <p:nvSpPr>
          <p:cNvPr id="281" name="Rectángulo 280"/>
          <p:cNvSpPr/>
          <p:nvPr/>
        </p:nvSpPr>
        <p:spPr>
          <a:xfrm>
            <a:off x="3543318" y="3348417"/>
            <a:ext cx="5111997" cy="125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creating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account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pods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to host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exposing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application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as k8s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together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app.yaml</a:t>
            </a:r>
            <a:endParaRPr lang="de-DE" sz="7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28" name="Rectángulo 327"/>
          <p:cNvSpPr/>
          <p:nvPr/>
        </p:nvSpPr>
        <p:spPr>
          <a:xfrm>
            <a:off x="3543319" y="4715876"/>
            <a:ext cx="5111997" cy="17999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introducing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 ‘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malicious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’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container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run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malicious-curl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=radial/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busyboxplus:curl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malicious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--replicas=1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root@malicious-curl-6b6f76f5f9-bsl9x:/ ]$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nmap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xyz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gathering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information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services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living in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kubernetes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_tradnl" sz="700" dirty="0" smtClean="0">
                <a:solidFill>
                  <a:srgbClr val="000000"/>
                </a:solidFill>
                <a:latin typeface="Monaco"/>
              </a:rPr>
              <a:t>...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nslookup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-svc-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np.hello.svc.cluster.local</a:t>
            </a:r>
            <a:endParaRPr lang="es-ES" sz="700" dirty="0">
              <a:solidFill>
                <a:srgbClr val="000000"/>
              </a:solidFill>
              <a:latin typeface="Monaco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from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other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namespace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sv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hello-svc-np.hello.svc.cluster.local:5030/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</a:endParaRP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DoS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root@malic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...:/ ]$ 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export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 HELLO_URL=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hello-svc-np.hello.svc.cluster.local:5030</a:t>
            </a:r>
            <a:endParaRPr lang="es-ES" sz="700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onaco"/>
              </a:rPr>
              <a:t>[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root@</a:t>
            </a:r>
            <a:r>
              <a:rPr lang="es-ES" sz="700" dirty="0" err="1" smtClean="0">
                <a:solidFill>
                  <a:srgbClr val="000000"/>
                </a:solidFill>
                <a:latin typeface="Monaco"/>
              </a:rPr>
              <a:t>malic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...: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 ]$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while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true; do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-s -o 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dev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null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http://$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HELLO_URL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; </a:t>
            </a:r>
            <a:r>
              <a:rPr lang="es-ES" sz="700" dirty="0" smtClean="0">
                <a:solidFill>
                  <a:srgbClr val="000000"/>
                </a:solidFill>
                <a:latin typeface="Monaco"/>
              </a:rPr>
              <a:t>done</a:t>
            </a:r>
          </a:p>
          <a:p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getting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system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environment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variables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available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in a POD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onaco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exec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hello-v1-69c9685b5-97vqs -n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hello</a:t>
            </a:r>
            <a:r>
              <a:rPr lang="es-ES" sz="700" dirty="0">
                <a:solidFill>
                  <a:srgbClr val="000000"/>
                </a:solidFill>
                <a:latin typeface="Monaco"/>
              </a:rPr>
              <a:t> -- </a:t>
            </a:r>
            <a:r>
              <a:rPr lang="es-ES" sz="700" dirty="0" err="1">
                <a:solidFill>
                  <a:srgbClr val="000000"/>
                </a:solidFill>
                <a:latin typeface="Monaco"/>
              </a:rPr>
              <a:t>printenv</a:t>
            </a:r>
            <a:endParaRPr lang="de-DE" sz="700" dirty="0" smtClean="0">
              <a:solidFill>
                <a:srgbClr val="000000"/>
              </a:solidFill>
              <a:latin typeface="Monaco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401458" y="1380698"/>
            <a:ext cx="2728478" cy="49145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en-US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 err="1" smtClean="0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kind: </a:t>
            </a:r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hello-v2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v2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/examples-helloworld-v2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3543319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cip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ClusterIP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5010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5358206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lb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LoadBalancer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5020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7173093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6084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Apps (</a:t>
            </a:r>
            <a:r>
              <a:rPr lang="es-ES_tradnl" dirty="0" err="1" smtClean="0"/>
              <a:t>Pods</a:t>
            </a:r>
            <a:r>
              <a:rPr lang="es-ES_tradnl" dirty="0" smtClean="0"/>
              <a:t> &amp; </a:t>
            </a:r>
            <a:r>
              <a:rPr lang="es-ES_tradnl" dirty="0" err="1" smtClean="0"/>
              <a:t>Services</a:t>
            </a:r>
            <a:r>
              <a:rPr lang="es-ES_tradnl" dirty="0" smtClean="0"/>
              <a:t>) (</a:t>
            </a:r>
            <a:r>
              <a:rPr lang="es-ES_tradnl" dirty="0"/>
              <a:t>3</a:t>
            </a:r>
            <a:r>
              <a:rPr lang="es-ES_tradnl" dirty="0" smtClean="0"/>
              <a:t>/</a:t>
            </a:r>
            <a:r>
              <a:rPr lang="es-ES_tradnl" dirty="0"/>
              <a:t>3</a:t>
            </a:r>
            <a:r>
              <a:rPr lang="es-ES_tradnl" dirty="0" smtClean="0"/>
              <a:t>)</a:t>
            </a:r>
            <a:endParaRPr lang="en-GB" dirty="0"/>
          </a:p>
        </p:txBody>
      </p:sp>
      <p:pic>
        <p:nvPicPr>
          <p:cNvPr id="95" name="Imagen 94" descr="service-mesh-workshop-deploy-service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49" y="1366364"/>
            <a:ext cx="7845552" cy="3029712"/>
          </a:xfrm>
          <a:prstGeom prst="rect">
            <a:avLst/>
          </a:prstGeom>
        </p:spPr>
      </p:pic>
      <p:cxnSp>
        <p:nvCxnSpPr>
          <p:cNvPr id="96" name="Conector recto 95"/>
          <p:cNvCxnSpPr>
            <a:endCxn id="97" idx="1"/>
          </p:cNvCxnSpPr>
          <p:nvPr/>
        </p:nvCxnSpPr>
        <p:spPr>
          <a:xfrm>
            <a:off x="3817481" y="2108991"/>
            <a:ext cx="1393408" cy="307329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7" name="Rectángulo redondeado 96"/>
          <p:cNvSpPr/>
          <p:nvPr/>
        </p:nvSpPr>
        <p:spPr>
          <a:xfrm>
            <a:off x="5210889" y="5063076"/>
            <a:ext cx="219729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 smtClean="0">
                <a:solidFill>
                  <a:srgbClr val="FF3300"/>
                </a:solidFill>
              </a:rPr>
              <a:t> more </a:t>
            </a:r>
            <a:r>
              <a:rPr lang="es-ES" sz="800" dirty="0" err="1" smtClean="0">
                <a:solidFill>
                  <a:srgbClr val="FF3300"/>
                </a:solidFill>
              </a:rPr>
              <a:t>routes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</p:txBody>
      </p:sp>
      <p:cxnSp>
        <p:nvCxnSpPr>
          <p:cNvPr id="98" name="Conector recto 97"/>
          <p:cNvCxnSpPr>
            <a:endCxn id="99" idx="1"/>
          </p:cNvCxnSpPr>
          <p:nvPr/>
        </p:nvCxnSpPr>
        <p:spPr>
          <a:xfrm>
            <a:off x="4679249" y="2819547"/>
            <a:ext cx="949993" cy="187559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redondeado 98"/>
          <p:cNvSpPr/>
          <p:nvPr/>
        </p:nvSpPr>
        <p:spPr>
          <a:xfrm>
            <a:off x="5629242" y="4454189"/>
            <a:ext cx="2020837" cy="481912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</a:t>
            </a:r>
            <a:r>
              <a:rPr lang="es-ES" sz="800" dirty="0" err="1" smtClean="0">
                <a:solidFill>
                  <a:srgbClr val="FF3300"/>
                </a:solidFill>
              </a:rPr>
              <a:t>ontainer</a:t>
            </a:r>
            <a:r>
              <a:rPr lang="es-ES" sz="800" dirty="0" smtClean="0">
                <a:solidFill>
                  <a:srgbClr val="FF3300"/>
                </a:solidFill>
              </a:rPr>
              <a:t> can hit to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running</a:t>
            </a:r>
            <a:r>
              <a:rPr lang="es-ES" sz="800" dirty="0" smtClean="0">
                <a:solidFill>
                  <a:srgbClr val="FF3300"/>
                </a:solidFill>
              </a:rPr>
              <a:t> in </a:t>
            </a:r>
            <a:r>
              <a:rPr lang="es-ES" sz="800" dirty="0" err="1" smtClean="0">
                <a:solidFill>
                  <a:srgbClr val="FF3300"/>
                </a:solidFill>
              </a:rPr>
              <a:t>different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namespaces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</a:p>
          <a:p>
            <a:r>
              <a:rPr lang="es-ES" sz="800" dirty="0" err="1" smtClean="0">
                <a:solidFill>
                  <a:srgbClr val="FF3300"/>
                </a:solidFill>
              </a:rPr>
              <a:t>Too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difficult</a:t>
            </a:r>
            <a:r>
              <a:rPr lang="es-ES" sz="800" dirty="0" smtClean="0">
                <a:solidFill>
                  <a:srgbClr val="FF3300"/>
                </a:solidFill>
              </a:rPr>
              <a:t> to </a:t>
            </a:r>
            <a:r>
              <a:rPr lang="es-ES" sz="800" dirty="0" err="1" smtClean="0">
                <a:solidFill>
                  <a:srgbClr val="FF3300"/>
                </a:solidFill>
              </a:rPr>
              <a:t>add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security</a:t>
            </a:r>
            <a:r>
              <a:rPr lang="es-ES" sz="800" dirty="0" smtClean="0">
                <a:solidFill>
                  <a:srgbClr val="FF3300"/>
                </a:solidFill>
              </a:rPr>
              <a:t> (MTLS, ACL, ..)</a:t>
            </a:r>
            <a:endParaRPr lang="es-ES" sz="800" dirty="0">
              <a:solidFill>
                <a:srgbClr val="FF3300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761140" y="5045276"/>
            <a:ext cx="2950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 smtClean="0"/>
              <a:t>deployed</a:t>
            </a:r>
            <a:r>
              <a:rPr lang="es-ES" b="1" dirty="0" smtClean="0"/>
              <a:t> </a:t>
            </a:r>
            <a:r>
              <a:rPr lang="es-ES" b="1" dirty="0" err="1" smtClean="0"/>
              <a:t>my</a:t>
            </a:r>
            <a:r>
              <a:rPr lang="es-ES" b="1" dirty="0" smtClean="0"/>
              <a:t> App (</a:t>
            </a:r>
            <a:r>
              <a:rPr lang="es-ES" b="1" dirty="0" err="1" smtClean="0"/>
              <a:t>Pods</a:t>
            </a:r>
            <a:r>
              <a:rPr lang="es-ES" b="1" dirty="0" smtClean="0"/>
              <a:t> &amp; </a:t>
            </a:r>
            <a:r>
              <a:rPr lang="es-ES" b="1" dirty="0" err="1" smtClean="0"/>
              <a:t>Services</a:t>
            </a:r>
            <a:r>
              <a:rPr lang="es-ES" b="1" dirty="0" smtClean="0"/>
              <a:t>) in Kubernetes.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 smtClean="0"/>
              <a:t>Will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CI/CD </a:t>
            </a:r>
            <a:r>
              <a:rPr lang="es-ES" b="1" dirty="0" err="1" smtClean="0"/>
              <a:t>scale</a:t>
            </a:r>
            <a:r>
              <a:rPr lang="es-ES" b="1" dirty="0" smtClean="0"/>
              <a:t>?,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it</a:t>
            </a:r>
            <a:r>
              <a:rPr lang="es-ES" b="1" dirty="0" smtClean="0"/>
              <a:t> </a:t>
            </a:r>
            <a:r>
              <a:rPr lang="es-ES" b="1" dirty="0" err="1" smtClean="0"/>
              <a:t>secure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107" name="Rectángulo 106"/>
          <p:cNvSpPr/>
          <p:nvPr/>
        </p:nvSpPr>
        <p:spPr>
          <a:xfrm>
            <a:off x="1945590" y="4522234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08" name="Conector recto 107"/>
          <p:cNvCxnSpPr>
            <a:endCxn id="109" idx="1"/>
          </p:cNvCxnSpPr>
          <p:nvPr/>
        </p:nvCxnSpPr>
        <p:spPr>
          <a:xfrm>
            <a:off x="2910357" y="2577656"/>
            <a:ext cx="1271185" cy="29460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Rectángulo redondeado 108"/>
          <p:cNvSpPr/>
          <p:nvPr/>
        </p:nvSpPr>
        <p:spPr>
          <a:xfrm>
            <a:off x="4181542" y="5404454"/>
            <a:ext cx="310568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Sometimes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Edge</a:t>
            </a:r>
            <a:r>
              <a:rPr lang="es-ES" sz="800" dirty="0" smtClean="0">
                <a:solidFill>
                  <a:srgbClr val="FF3300"/>
                </a:solidFill>
              </a:rPr>
              <a:t> Proxy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managed</a:t>
            </a:r>
            <a:r>
              <a:rPr lang="es-ES" sz="800" dirty="0" smtClean="0">
                <a:solidFill>
                  <a:srgbClr val="FF3300"/>
                </a:solidFill>
              </a:rPr>
              <a:t> / </a:t>
            </a:r>
            <a:r>
              <a:rPr lang="es-ES" sz="800" dirty="0" err="1" smtClean="0">
                <a:solidFill>
                  <a:srgbClr val="FF3300"/>
                </a:solidFill>
              </a:rPr>
              <a:t>reconfigured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everytime</a:t>
            </a:r>
            <a:r>
              <a:rPr lang="es-ES" sz="800" dirty="0" smtClean="0">
                <a:solidFill>
                  <a:srgbClr val="FF3300"/>
                </a:solidFill>
              </a:rPr>
              <a:t> a new </a:t>
            </a:r>
            <a:r>
              <a:rPr lang="es-ES" sz="800" dirty="0" err="1" smtClean="0">
                <a:solidFill>
                  <a:srgbClr val="FF3300"/>
                </a:solidFill>
              </a:rPr>
              <a:t>Route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added</a:t>
            </a:r>
            <a:r>
              <a:rPr lang="es-ES" sz="800" dirty="0" smtClean="0">
                <a:solidFill>
                  <a:srgbClr val="FF3300"/>
                </a:solidFill>
              </a:rPr>
              <a:t>/</a:t>
            </a:r>
            <a:r>
              <a:rPr lang="es-ES" sz="800" dirty="0" err="1" smtClean="0">
                <a:solidFill>
                  <a:srgbClr val="FF3300"/>
                </a:solidFill>
              </a:rPr>
              <a:t>changed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4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785677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 smtClean="0"/>
              <a:t>Traffic Management </a:t>
            </a:r>
            <a:r>
              <a:rPr lang="mr-IN" dirty="0" smtClean="0"/>
              <a:t>–</a:t>
            </a:r>
            <a:r>
              <a:rPr lang="en-GB" dirty="0" smtClean="0"/>
              <a:t> Ingress (1/3)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62224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n-GB" sz="6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75300" y="2193100"/>
            <a:ext cx="318634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chemeClr val="bg1">
                    <a:lumMod val="50000"/>
                  </a:schemeClr>
                </a:solidFill>
              </a:rPr>
              <a:t>nodePort</a:t>
            </a:r>
            <a:r>
              <a:rPr lang="es-ES" sz="600" baseline="-25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624421" y="1970923"/>
            <a:ext cx="15892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solidFill>
                  <a:schemeClr val="bg1">
                    <a:lumMod val="50000"/>
                  </a:schemeClr>
                </a:solidFill>
              </a:rPr>
              <a:t>Port</a:t>
            </a:r>
            <a:r>
              <a:rPr lang="es-ES_tradnl" sz="6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s-ES" sz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239920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87038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107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253794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hello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56039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45310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630137"/>
            <a:ext cx="228445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44206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72635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</p:cNvCxnSpPr>
          <p:nvPr/>
        </p:nvCxnSpPr>
        <p:spPr>
          <a:xfrm>
            <a:off x="4505319" y="3903382"/>
            <a:ext cx="360000" cy="25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784171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5979380" y="1957216"/>
            <a:ext cx="935999" cy="207170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8" name="Rectángulo redondeado 167"/>
          <p:cNvSpPr/>
          <p:nvPr/>
        </p:nvSpPr>
        <p:spPr>
          <a:xfrm>
            <a:off x="4569613" y="1799711"/>
            <a:ext cx="1043999" cy="1715366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5880257" y="4437112"/>
            <a:ext cx="2364152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es-ES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hello-ing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kubernetes.io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ingress.class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endParaRPr lang="es-ES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latin typeface="Monaco"/>
                <a:cs typeface="Monaco"/>
              </a:rPr>
              <a:t>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http: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paths: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 path: /hello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backend:</a:t>
            </a:r>
          </a:p>
          <a:p>
            <a:r>
              <a:rPr lang="es-ES" sz="700" dirty="0">
                <a:latin typeface="Monaco"/>
                <a:cs typeface="Monaco"/>
              </a:rPr>
              <a:t>          </a:t>
            </a:r>
            <a:r>
              <a:rPr lang="es-ES" sz="700" b="1" dirty="0" err="1">
                <a:solidFill>
                  <a:srgbClr val="009933"/>
                </a:solidFill>
                <a:latin typeface="Monaco"/>
                <a:cs typeface="Monaco"/>
              </a:rPr>
              <a:t>serviceName</a:t>
            </a:r>
            <a:r>
              <a:rPr lang="es-ES" sz="700" b="1" dirty="0">
                <a:solidFill>
                  <a:srgbClr val="009933"/>
                </a:solidFill>
                <a:latin typeface="Monaco"/>
                <a:cs typeface="Monaco"/>
              </a:rPr>
              <a:t>: 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hello</a:t>
            </a:r>
            <a:r>
              <a:rPr lang="es-ES" sz="700" b="1" dirty="0" smtClean="0">
                <a:solidFill>
                  <a:srgbClr val="009933"/>
                </a:solidFill>
                <a:latin typeface="Monaco"/>
                <a:cs typeface="Monaco"/>
              </a:rPr>
              <a:t>-svc-</a:t>
            </a:r>
            <a:r>
              <a:rPr lang="es-ES" sz="700" b="1" dirty="0" err="1" smtClean="0">
                <a:solidFill>
                  <a:srgbClr val="009933"/>
                </a:solidFill>
                <a:latin typeface="Monaco"/>
                <a:cs typeface="Monaco"/>
              </a:rPr>
              <a:t>np</a:t>
            </a:r>
            <a:endParaRPr lang="es-ES" sz="700" b="1" dirty="0">
              <a:solidFill>
                <a:srgbClr val="009933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servicePort: 5030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mr-IN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14" name="Rectángulo 113"/>
          <p:cNvSpPr/>
          <p:nvPr/>
        </p:nvSpPr>
        <p:spPr>
          <a:xfrm>
            <a:off x="3995936" y="4437320"/>
            <a:ext cx="1512168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b="1" dirty="0" err="1">
                <a:solidFill>
                  <a:srgbClr val="FF0000"/>
                </a:solidFill>
                <a:latin typeface="Monaco"/>
                <a:cs typeface="Monaco"/>
              </a:rPr>
              <a:t>kind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: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name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104" name="Rectángulo redondeado 103"/>
          <p:cNvSpPr/>
          <p:nvPr/>
        </p:nvSpPr>
        <p:spPr>
          <a:xfrm>
            <a:off x="3030147" y="3462283"/>
            <a:ext cx="575999" cy="540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7" name="Hexágono 106"/>
          <p:cNvSpPr/>
          <p:nvPr/>
        </p:nvSpPr>
        <p:spPr>
          <a:xfrm>
            <a:off x="3107925" y="3669021"/>
            <a:ext cx="431999" cy="287997"/>
          </a:xfrm>
          <a:prstGeom prst="hexag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DNS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2915816" y="3393080"/>
            <a:ext cx="791999" cy="756000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B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0" name="Rectángulo redondeado 139"/>
          <p:cNvSpPr/>
          <p:nvPr/>
        </p:nvSpPr>
        <p:spPr>
          <a:xfrm>
            <a:off x="803534" y="4653136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909506" y="482470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1160307" y="4713496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0" name="Elipse 149"/>
          <p:cNvSpPr>
            <a:spLocks noChangeAspect="1"/>
          </p:cNvSpPr>
          <p:nvPr/>
        </p:nvSpPr>
        <p:spPr>
          <a:xfrm>
            <a:off x="909506" y="525619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51" name="Rectángulo redondeado 150"/>
          <p:cNvSpPr/>
          <p:nvPr/>
        </p:nvSpPr>
        <p:spPr>
          <a:xfrm>
            <a:off x="1160307" y="5095551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Elipse 151"/>
          <p:cNvSpPr>
            <a:spLocks noChangeAspect="1"/>
          </p:cNvSpPr>
          <p:nvPr/>
        </p:nvSpPr>
        <p:spPr>
          <a:xfrm>
            <a:off x="909506" y="572134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53" name="Rectángulo redondeado 152"/>
          <p:cNvSpPr/>
          <p:nvPr/>
        </p:nvSpPr>
        <p:spPr>
          <a:xfrm>
            <a:off x="1160307" y="5639542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4" name="Rectángulo redondeado 153"/>
          <p:cNvSpPr/>
          <p:nvPr/>
        </p:nvSpPr>
        <p:spPr>
          <a:xfrm>
            <a:off x="1043608" y="4414715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6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/>
              <a:t>Traffic Management </a:t>
            </a:r>
            <a:r>
              <a:rPr lang="mr-IN" dirty="0"/>
              <a:t>–</a:t>
            </a:r>
            <a:r>
              <a:rPr lang="en-GB" dirty="0"/>
              <a:t> Ingress </a:t>
            </a:r>
            <a:r>
              <a:rPr lang="en-GB" dirty="0" smtClean="0"/>
              <a:t>(2/</a:t>
            </a:r>
            <a:r>
              <a:rPr lang="en-GB" dirty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1" name="Imagen 10" descr="service-mesh-workshop-ingress0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" y="1363312"/>
            <a:ext cx="7491984" cy="2956560"/>
          </a:xfrm>
          <a:prstGeom prst="rect">
            <a:avLst/>
          </a:prstGeom>
        </p:spPr>
      </p:pic>
      <p:sp>
        <p:nvSpPr>
          <p:cNvPr id="162" name="Elipse 161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5" name="Rectángulo redondeado 164"/>
          <p:cNvSpPr/>
          <p:nvPr/>
        </p:nvSpPr>
        <p:spPr>
          <a:xfrm rot="5400000">
            <a:off x="3943142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275856" y="2816709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0" name="Elipse 169"/>
          <p:cNvSpPr>
            <a:spLocks noChangeAspect="1"/>
          </p:cNvSpPr>
          <p:nvPr/>
        </p:nvSpPr>
        <p:spPr>
          <a:xfrm>
            <a:off x="3389159" y="266270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71" name="Conector recto 170"/>
          <p:cNvCxnSpPr>
            <a:stCxn id="180" idx="2"/>
            <a:endCxn id="170" idx="0"/>
          </p:cNvCxnSpPr>
          <p:nvPr/>
        </p:nvCxnSpPr>
        <p:spPr>
          <a:xfrm flipH="1">
            <a:off x="3497158" y="2413954"/>
            <a:ext cx="8697" cy="24875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2" name="Rectángulo redondeado 171"/>
          <p:cNvSpPr/>
          <p:nvPr/>
        </p:nvSpPr>
        <p:spPr>
          <a:xfrm>
            <a:off x="2987824" y="3088615"/>
            <a:ext cx="394897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3" name="Elipse 172"/>
          <p:cNvSpPr>
            <a:spLocks noChangeAspect="1"/>
          </p:cNvSpPr>
          <p:nvPr/>
        </p:nvSpPr>
        <p:spPr>
          <a:xfrm>
            <a:off x="3043879" y="292652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74" name="Conector recto 173"/>
          <p:cNvCxnSpPr>
            <a:stCxn id="179" idx="1"/>
            <a:endCxn id="173" idx="0"/>
          </p:cNvCxnSpPr>
          <p:nvPr/>
        </p:nvCxnSpPr>
        <p:spPr>
          <a:xfrm>
            <a:off x="3134543" y="2414232"/>
            <a:ext cx="17335" cy="51228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5" name="Rectángulo redondeado 174"/>
          <p:cNvSpPr/>
          <p:nvPr/>
        </p:nvSpPr>
        <p:spPr>
          <a:xfrm>
            <a:off x="3823342" y="3078948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3912612" y="29249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77" name="Conector recto 176"/>
          <p:cNvCxnSpPr>
            <a:stCxn id="185" idx="2"/>
            <a:endCxn id="176" idx="0"/>
          </p:cNvCxnSpPr>
          <p:nvPr/>
        </p:nvCxnSpPr>
        <p:spPr>
          <a:xfrm flipH="1">
            <a:off x="4020611" y="2595744"/>
            <a:ext cx="38167" cy="32920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8" name="Conector recto 177"/>
          <p:cNvCxnSpPr>
            <a:endCxn id="180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9" name="Rectángulo 178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179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81" name="Conector recto 180"/>
          <p:cNvCxnSpPr>
            <a:stCxn id="162" idx="6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2" name="Conector recto 181"/>
          <p:cNvCxnSpPr>
            <a:stCxn id="163" idx="6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3" name="Rectángulo 182"/>
          <p:cNvSpPr/>
          <p:nvPr/>
        </p:nvSpPr>
        <p:spPr>
          <a:xfrm>
            <a:off x="3836099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4" name="Rectángulo 183"/>
          <p:cNvSpPr/>
          <p:nvPr/>
        </p:nvSpPr>
        <p:spPr>
          <a:xfrm>
            <a:off x="3835777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3770778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88" name="Rectángulo 187"/>
          <p:cNvSpPr/>
          <p:nvPr/>
        </p:nvSpPr>
        <p:spPr>
          <a:xfrm>
            <a:off x="1178536" y="4829375"/>
            <a:ext cx="2950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/>
              <a:t>I’ve</a:t>
            </a:r>
            <a:r>
              <a:rPr lang="es-ES" b="1" dirty="0"/>
              <a:t> </a:t>
            </a:r>
            <a:r>
              <a:rPr lang="es-ES" b="1" dirty="0" err="1"/>
              <a:t>implemented</a:t>
            </a:r>
            <a:r>
              <a:rPr lang="es-ES" b="1" dirty="0"/>
              <a:t>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Ingress</a:t>
            </a:r>
            <a:r>
              <a:rPr lang="es-ES" b="1" dirty="0"/>
              <a:t> </a:t>
            </a:r>
            <a:r>
              <a:rPr lang="es-ES" b="1" dirty="0" err="1"/>
              <a:t>Controller</a:t>
            </a:r>
            <a:r>
              <a:rPr lang="es-ES" b="1" dirty="0"/>
              <a:t> in Service </a:t>
            </a:r>
            <a:r>
              <a:rPr lang="es-ES" b="1" dirty="0" err="1" smtClean="0"/>
              <a:t>Mesh</a:t>
            </a:r>
            <a:r>
              <a:rPr lang="es-ES" b="1" dirty="0" smtClean="0"/>
              <a:t>. </a:t>
            </a:r>
          </a:p>
          <a:p>
            <a:pPr algn="ctr"/>
            <a:r>
              <a:rPr lang="es-ES" b="1" dirty="0" err="1" smtClean="0"/>
              <a:t>Now</a:t>
            </a:r>
            <a:r>
              <a:rPr lang="es-ES" b="1" dirty="0" smtClean="0"/>
              <a:t>,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that</a:t>
            </a:r>
            <a:r>
              <a:rPr lang="es-ES" b="1" dirty="0"/>
              <a:t> </a:t>
            </a:r>
            <a:r>
              <a:rPr lang="es-ES" b="1" dirty="0" err="1"/>
              <a:t>Secure</a:t>
            </a:r>
            <a:r>
              <a:rPr lang="es-ES" b="1" dirty="0"/>
              <a:t>?</a:t>
            </a:r>
          </a:p>
        </p:txBody>
      </p:sp>
      <p:sp>
        <p:nvSpPr>
          <p:cNvPr id="189" name="Rectángulo 188"/>
          <p:cNvSpPr/>
          <p:nvPr/>
        </p:nvSpPr>
        <p:spPr>
          <a:xfrm>
            <a:off x="2362986" y="4306333"/>
            <a:ext cx="39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b="1" dirty="0"/>
              <a:t>?</a:t>
            </a:r>
          </a:p>
        </p:txBody>
      </p:sp>
      <p:cxnSp>
        <p:nvCxnSpPr>
          <p:cNvPr id="190" name="Conector recto 189"/>
          <p:cNvCxnSpPr>
            <a:endCxn id="191" idx="1"/>
          </p:cNvCxnSpPr>
          <p:nvPr/>
        </p:nvCxnSpPr>
        <p:spPr>
          <a:xfrm>
            <a:off x="3497158" y="3091159"/>
            <a:ext cx="1362874" cy="24421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Rectángulo redondeado 190"/>
          <p:cNvSpPr/>
          <p:nvPr/>
        </p:nvSpPr>
        <p:spPr>
          <a:xfrm>
            <a:off x="4860032" y="4829374"/>
            <a:ext cx="2981196" cy="140793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doesn’t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have</a:t>
            </a:r>
            <a:r>
              <a:rPr lang="es-ES" sz="800" dirty="0">
                <a:solidFill>
                  <a:srgbClr val="FF3300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Separation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Duties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Principle</a:t>
            </a:r>
            <a:r>
              <a:rPr lang="es-ES" sz="800" dirty="0">
                <a:solidFill>
                  <a:srgbClr val="FF3300"/>
                </a:solidFill>
              </a:rPr>
              <a:t> of </a:t>
            </a:r>
            <a:r>
              <a:rPr lang="es-ES" sz="800" dirty="0" err="1">
                <a:solidFill>
                  <a:srgbClr val="FF3300"/>
                </a:solidFill>
              </a:rPr>
              <a:t>Last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Privilege</a:t>
            </a:r>
            <a:endParaRPr lang="es-ES" sz="800" dirty="0">
              <a:solidFill>
                <a:srgbClr val="FF33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Identity-based</a:t>
            </a:r>
            <a:r>
              <a:rPr lang="es-ES" sz="800" dirty="0">
                <a:solidFill>
                  <a:srgbClr val="FF3300"/>
                </a:solidFill>
              </a:rPr>
              <a:t> Security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>
                <a:solidFill>
                  <a:srgbClr val="FF3300"/>
                </a:solidFill>
              </a:rPr>
              <a:t>End-to-</a:t>
            </a:r>
            <a:r>
              <a:rPr lang="es-ES" sz="800" dirty="0" err="1">
                <a:solidFill>
                  <a:srgbClr val="FF3300"/>
                </a:solidFill>
              </a:rPr>
              <a:t>end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security</a:t>
            </a:r>
            <a:r>
              <a:rPr lang="es-ES" sz="800" dirty="0">
                <a:solidFill>
                  <a:srgbClr val="FF3300"/>
                </a:solidFill>
              </a:rPr>
              <a:t>: </a:t>
            </a:r>
            <a:r>
              <a:rPr lang="es-ES" sz="800" dirty="0" err="1">
                <a:solidFill>
                  <a:srgbClr val="FF3300"/>
                </a:solidFill>
              </a:rPr>
              <a:t>the</a:t>
            </a:r>
            <a:r>
              <a:rPr lang="es-ES" sz="800" dirty="0">
                <a:solidFill>
                  <a:srgbClr val="FF3300"/>
                </a:solidFill>
              </a:rPr>
              <a:t> App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still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is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available</a:t>
            </a:r>
            <a:r>
              <a:rPr lang="es-ES" sz="800" dirty="0">
                <a:solidFill>
                  <a:srgbClr val="FF3300"/>
                </a:solidFill>
              </a:rPr>
              <a:t> and </a:t>
            </a:r>
            <a:r>
              <a:rPr lang="es-ES" sz="800" dirty="0" err="1">
                <a:solidFill>
                  <a:srgbClr val="FF3300"/>
                </a:solidFill>
              </a:rPr>
              <a:t>nobody</a:t>
            </a:r>
            <a:r>
              <a:rPr lang="es-ES" sz="800" dirty="0">
                <a:solidFill>
                  <a:srgbClr val="FF3300"/>
                </a:solidFill>
              </a:rPr>
              <a:t> can stop to </a:t>
            </a:r>
            <a:r>
              <a:rPr lang="es-ES" sz="800" dirty="0" err="1">
                <a:solidFill>
                  <a:srgbClr val="FF3300"/>
                </a:solidFill>
              </a:rPr>
              <a:t>make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call</a:t>
            </a:r>
            <a:r>
              <a:rPr lang="es-ES" sz="800" dirty="0">
                <a:solidFill>
                  <a:srgbClr val="FF3300"/>
                </a:solidFill>
              </a:rPr>
              <a:t> to </a:t>
            </a:r>
            <a:r>
              <a:rPr lang="es-ES" sz="800" dirty="0" err="1">
                <a:solidFill>
                  <a:srgbClr val="FF3300"/>
                </a:solidFill>
              </a:rPr>
              <a:t>that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>
                <a:solidFill>
                  <a:srgbClr val="FF3300"/>
                </a:solidFill>
              </a:rPr>
              <a:t>Patterns</a:t>
            </a:r>
            <a:r>
              <a:rPr lang="es-ES" sz="800" dirty="0">
                <a:solidFill>
                  <a:srgbClr val="FF3300"/>
                </a:solidFill>
              </a:rPr>
              <a:t> (sidecar </a:t>
            </a:r>
            <a:r>
              <a:rPr lang="es-ES" sz="800" dirty="0" err="1">
                <a:solidFill>
                  <a:srgbClr val="FF3300"/>
                </a:solidFill>
              </a:rPr>
              <a:t>container</a:t>
            </a:r>
            <a:r>
              <a:rPr lang="es-ES" sz="800" dirty="0">
                <a:solidFill>
                  <a:srgbClr val="FF3300"/>
                </a:solidFill>
              </a:rPr>
              <a:t> as </a:t>
            </a:r>
            <a:r>
              <a:rPr lang="es-ES" sz="800" dirty="0" err="1">
                <a:solidFill>
                  <a:srgbClr val="FF3300"/>
                </a:solidFill>
              </a:rPr>
              <a:t>last-mile</a:t>
            </a:r>
            <a:r>
              <a:rPr lang="es-ES" sz="800" dirty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protection</a:t>
            </a:r>
            <a:r>
              <a:rPr lang="es-ES" sz="800" dirty="0" smtClean="0">
                <a:solidFill>
                  <a:srgbClr val="FF3300"/>
                </a:solidFill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s-ES" sz="800" dirty="0" err="1" smtClean="0">
                <a:solidFill>
                  <a:srgbClr val="FF3300"/>
                </a:solidFill>
              </a:rPr>
              <a:t>Registry</a:t>
            </a:r>
            <a:r>
              <a:rPr lang="es-ES" sz="800" dirty="0" smtClean="0">
                <a:solidFill>
                  <a:srgbClr val="FF3300"/>
                </a:solidFill>
              </a:rPr>
              <a:t>, </a:t>
            </a:r>
            <a:r>
              <a:rPr lang="es-ES" sz="800" dirty="0" err="1" smtClean="0">
                <a:solidFill>
                  <a:srgbClr val="FF3300"/>
                </a:solidFill>
              </a:rPr>
              <a:t>Auditability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Traceability</a:t>
            </a:r>
            <a:r>
              <a:rPr lang="es-ES" sz="800" dirty="0" smtClean="0">
                <a:solidFill>
                  <a:srgbClr val="FF3300"/>
                </a:solidFill>
              </a:rPr>
              <a:t>. </a:t>
            </a:r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means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that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all</a:t>
            </a:r>
            <a:r>
              <a:rPr lang="es-ES" sz="800" dirty="0" smtClean="0">
                <a:solidFill>
                  <a:srgbClr val="FF3300"/>
                </a:solidFill>
              </a:rPr>
              <a:t> App </a:t>
            </a:r>
            <a:r>
              <a:rPr lang="es-ES" sz="800" dirty="0" err="1" smtClean="0">
                <a:solidFill>
                  <a:srgbClr val="FF3300"/>
                </a:solidFill>
              </a:rPr>
              <a:t>Containers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APIs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Microservices</a:t>
            </a:r>
            <a:r>
              <a:rPr lang="es-ES" sz="800" dirty="0" smtClean="0">
                <a:solidFill>
                  <a:srgbClr val="FF3300"/>
                </a:solidFill>
              </a:rPr>
              <a:t>) living in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Service </a:t>
            </a:r>
            <a:r>
              <a:rPr lang="es-ES" sz="800" dirty="0" err="1" smtClean="0">
                <a:solidFill>
                  <a:srgbClr val="FF3300"/>
                </a:solidFill>
              </a:rPr>
              <a:t>Mesh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should</a:t>
            </a:r>
            <a:r>
              <a:rPr lang="es-ES" sz="800" dirty="0" smtClean="0">
                <a:solidFill>
                  <a:srgbClr val="FF3300"/>
                </a:solidFill>
              </a:rPr>
              <a:t> be </a:t>
            </a:r>
            <a:r>
              <a:rPr lang="es-ES" sz="800" dirty="0" err="1" smtClean="0">
                <a:solidFill>
                  <a:srgbClr val="FF3300"/>
                </a:solidFill>
              </a:rPr>
              <a:t>Identified</a:t>
            </a:r>
            <a:r>
              <a:rPr lang="es-ES" sz="800" dirty="0" smtClean="0">
                <a:solidFill>
                  <a:srgbClr val="FF3300"/>
                </a:solidFill>
              </a:rPr>
              <a:t> and </a:t>
            </a:r>
            <a:r>
              <a:rPr lang="es-ES" sz="800" dirty="0" err="1" smtClean="0">
                <a:solidFill>
                  <a:srgbClr val="FF3300"/>
                </a:solidFill>
              </a:rPr>
              <a:t>Traceable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  <a:p>
            <a:endParaRPr lang="es-ES" sz="800" dirty="0">
              <a:solidFill>
                <a:srgbClr val="FF3300"/>
              </a:solidFill>
            </a:endParaRPr>
          </a:p>
        </p:txBody>
      </p:sp>
      <p:cxnSp>
        <p:nvCxnSpPr>
          <p:cNvPr id="192" name="Conector recto 191"/>
          <p:cNvCxnSpPr>
            <a:endCxn id="193" idx="0"/>
          </p:cNvCxnSpPr>
          <p:nvPr/>
        </p:nvCxnSpPr>
        <p:spPr>
          <a:xfrm>
            <a:off x="6084168" y="3717032"/>
            <a:ext cx="158450" cy="7371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FF0000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3" name="Rectángulo redondeado 192"/>
          <p:cNvSpPr/>
          <p:nvPr/>
        </p:nvSpPr>
        <p:spPr>
          <a:xfrm>
            <a:off x="5176932" y="4454189"/>
            <a:ext cx="2131372" cy="34296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rgbClr val="FF3300"/>
                </a:solidFill>
              </a:rPr>
              <a:t>It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isn’t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secure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because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the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Pods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still</a:t>
            </a:r>
            <a:r>
              <a:rPr lang="es-ES" sz="800" dirty="0" smtClean="0">
                <a:solidFill>
                  <a:srgbClr val="FF3300"/>
                </a:solidFill>
              </a:rPr>
              <a:t> are accesibles. </a:t>
            </a:r>
            <a:r>
              <a:rPr lang="es-ES" sz="800" dirty="0" err="1" smtClean="0">
                <a:solidFill>
                  <a:srgbClr val="FF3300"/>
                </a:solidFill>
              </a:rPr>
              <a:t>Any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other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Pod</a:t>
            </a:r>
            <a:r>
              <a:rPr lang="es-ES" sz="800" dirty="0" smtClean="0">
                <a:solidFill>
                  <a:srgbClr val="FF3300"/>
                </a:solidFill>
              </a:rPr>
              <a:t> (</a:t>
            </a:r>
            <a:r>
              <a:rPr lang="es-ES" sz="800" dirty="0" err="1" smtClean="0">
                <a:solidFill>
                  <a:srgbClr val="FF3300"/>
                </a:solidFill>
              </a:rPr>
              <a:t>container</a:t>
            </a:r>
            <a:r>
              <a:rPr lang="es-ES" sz="800" dirty="0" smtClean="0">
                <a:solidFill>
                  <a:srgbClr val="FF3300"/>
                </a:solidFill>
              </a:rPr>
              <a:t>) can </a:t>
            </a:r>
            <a:r>
              <a:rPr lang="es-ES" sz="800" dirty="0" err="1" smtClean="0">
                <a:solidFill>
                  <a:srgbClr val="FF3300"/>
                </a:solidFill>
              </a:rPr>
              <a:t>call</a:t>
            </a:r>
            <a:r>
              <a:rPr lang="es-ES" sz="800" dirty="0" smtClean="0">
                <a:solidFill>
                  <a:srgbClr val="FF3300"/>
                </a:solidFill>
              </a:rPr>
              <a:t> </a:t>
            </a:r>
            <a:r>
              <a:rPr lang="es-ES" sz="800" dirty="0" err="1" smtClean="0">
                <a:solidFill>
                  <a:srgbClr val="FF3300"/>
                </a:solidFill>
              </a:rPr>
              <a:t>this</a:t>
            </a:r>
            <a:r>
              <a:rPr lang="es-ES" sz="800" dirty="0" smtClean="0">
                <a:solidFill>
                  <a:srgbClr val="FF3300"/>
                </a:solidFill>
              </a:rPr>
              <a:t>.</a:t>
            </a:r>
            <a:endParaRPr lang="es-ES" sz="8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9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696480"/>
          </a:xfrm>
        </p:spPr>
        <p:txBody>
          <a:bodyPr>
            <a:normAutofit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02: </a:t>
            </a:r>
            <a:r>
              <a:rPr lang="en-GB" dirty="0"/>
              <a:t>Traffic Management </a:t>
            </a:r>
            <a:r>
              <a:rPr lang="mr-IN" dirty="0"/>
              <a:t>–</a:t>
            </a:r>
            <a:r>
              <a:rPr lang="en-GB" dirty="0"/>
              <a:t> </a:t>
            </a:r>
            <a:r>
              <a:rPr lang="en-GB" dirty="0" smtClean="0"/>
              <a:t>Ingress (</a:t>
            </a:r>
            <a:r>
              <a:rPr lang="en-GB" dirty="0"/>
              <a:t>3</a:t>
            </a:r>
            <a:r>
              <a:rPr lang="en-GB" dirty="0" smtClean="0"/>
              <a:t>/</a:t>
            </a:r>
            <a:r>
              <a:rPr lang="en-GB" dirty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28" name="Rectángulo 327"/>
          <p:cNvSpPr/>
          <p:nvPr/>
        </p:nvSpPr>
        <p:spPr>
          <a:xfrm>
            <a:off x="3131840" y="3501009"/>
            <a:ext cx="5760640" cy="28803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installing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(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Registry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/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Discovery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)</a:t>
            </a: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istio-ns.yaml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istio-config.yaml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pilot.yaml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before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installing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remove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configuration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about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mixer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zipkin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(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monitoring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)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install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kubernetes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components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ingress.yaml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deploy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App and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Resource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definition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hello-app-with-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ingress.yaml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check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that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managed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through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logs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-l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istio-system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...</a:t>
            </a: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[...]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removing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cluster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out.hello-svc-np.hello.svc.cluster.local|http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[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...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]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add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update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cluster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out.hello-svc-np.hello.svc.cluster.local|http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through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Controller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get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svc -l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system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NAME            TYPE           CLUSTER-IP     EXTERNAL-IP   PORT(S)                      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AGE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 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LoadBalancer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  10.110.84.84   &lt;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pending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&gt;     80:32148/TCP,443:31183/TCP   16m </a:t>
            </a: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export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ING_PORT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get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svc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istio-system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-o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jsonpath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='{.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spec.ports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[0].nodePort}')</a:t>
            </a: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-s http://$(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minikube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ip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):$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{ING_PORT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}/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hello</a:t>
            </a:r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exploring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calling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Istio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Pilot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API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n-U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n-US" sz="700" dirty="0" err="1">
                <a:solidFill>
                  <a:srgbClr val="000000"/>
                </a:solidFill>
                <a:latin typeface="Menlo-Regular"/>
              </a:rPr>
              <a:t>minikube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Menlo-Regular"/>
              </a:rPr>
              <a:t>ssh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 -- curl -s </a:t>
            </a:r>
            <a:r>
              <a:rPr lang="en-US" sz="700" dirty="0" smtClean="0">
                <a:solidFill>
                  <a:srgbClr val="000000"/>
                </a:solidFill>
                <a:latin typeface="Menlo-Regular"/>
              </a:rPr>
              <a:t>${ISTIO_PILOT_CIP_IP}:${ISTIO_PILOT_CIP_PORT}/</a:t>
            </a:r>
            <a:r>
              <a:rPr lang="en-US" sz="700" dirty="0">
                <a:solidFill>
                  <a:srgbClr val="000000"/>
                </a:solidFill>
                <a:latin typeface="Menlo-Regular"/>
              </a:rPr>
              <a:t>v1/registration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401458" y="1380698"/>
            <a:ext cx="2514358" cy="471259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en-US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 err="1" smtClean="0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kind: </a:t>
            </a:r>
            <a:r>
              <a:rPr lang="en-US" sz="700" b="1" dirty="0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name: hello-v1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namespace: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template: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v1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FF0000"/>
                </a:solidFill>
                <a:latin typeface="Monaco"/>
                <a:cs typeface="Monaco"/>
              </a:rPr>
              <a:t>Deployment</a:t>
            </a:r>
            <a:endParaRPr lang="es-ES" sz="700" b="1" dirty="0">
              <a:solidFill>
                <a:srgbClr val="FF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hello-v2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replicas: 1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template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mr-IN" sz="700" dirty="0">
                <a:latin typeface="Monaco"/>
                <a:cs typeface="Monaco"/>
              </a:rPr>
              <a:t>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labels: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app: hello</a:t>
            </a: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version: v2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hello-sa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containers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    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FF"/>
                </a:solidFill>
                <a:latin typeface="Monaco"/>
                <a:cs typeface="Monaco"/>
              </a:rPr>
              <a:t>istio</a:t>
            </a:r>
            <a:r>
              <a:rPr lang="es-ES" sz="700" b="1" dirty="0">
                <a:solidFill>
                  <a:srgbClr val="0000FF"/>
                </a:solidFill>
                <a:latin typeface="Monaco"/>
                <a:cs typeface="Monaco"/>
              </a:rPr>
              <a:t>/examples-helloworld-v2</a:t>
            </a:r>
          </a:p>
          <a:p>
            <a:r>
              <a:rPr lang="es-ES" sz="700" dirty="0">
                <a:latin typeface="Monaco"/>
                <a:cs typeface="Monaco"/>
              </a:rPr>
              <a:t>    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s-E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s-E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>
                <a:latin typeface="Monaco"/>
                <a:cs typeface="Monaco"/>
              </a:rPr>
              <a:t>    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ports:</a:t>
            </a:r>
          </a:p>
          <a:p>
            <a:r>
              <a:rPr lang="de-DE" sz="700" dirty="0">
                <a:latin typeface="Monaco"/>
                <a:cs typeface="Monaco"/>
              </a:rPr>
              <a:t>        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3543318" y="1380697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Service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</a:t>
            </a:r>
            <a:r>
              <a:rPr lang="de-DE" sz="700" b="1" dirty="0">
                <a:solidFill>
                  <a:srgbClr val="0000FF"/>
                </a:solidFill>
                <a:latin typeface="Monaco"/>
                <a:cs typeface="Monaco"/>
              </a:rPr>
              <a:t>-svc-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np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type: 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NodePort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364088" y="1380697"/>
            <a:ext cx="2520280" cy="20483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>
                <a:solidFill>
                  <a:srgbClr val="FF0000"/>
                </a:solidFill>
                <a:latin typeface="Monaco"/>
                <a:cs typeface="Monaco"/>
              </a:rPr>
              <a:t>Ingress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00FF"/>
                </a:solidFill>
                <a:latin typeface="Monaco"/>
                <a:cs typeface="Monaco"/>
              </a:rPr>
              <a:t>hello-ing</a:t>
            </a:r>
            <a:endParaRPr lang="de-DE" sz="700" b="1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8000"/>
                </a:solidFill>
                <a:latin typeface="Monaco"/>
                <a:cs typeface="Monaco"/>
              </a:rPr>
              <a:t>   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kubernetes.io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/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ingress.class</a:t>
            </a:r>
            <a:r>
              <a:rPr lang="de-DE" sz="700" b="1" dirty="0">
                <a:solidFill>
                  <a:srgbClr val="008000"/>
                </a:solidFill>
                <a:latin typeface="Monaco"/>
                <a:cs typeface="Monaco"/>
              </a:rPr>
              <a:t>: </a:t>
            </a:r>
            <a:r>
              <a:rPr lang="de-DE" sz="700" b="1" dirty="0" err="1">
                <a:solidFill>
                  <a:srgbClr val="008000"/>
                </a:solidFill>
                <a:latin typeface="Monaco"/>
                <a:cs typeface="Monaco"/>
              </a:rPr>
              <a:t>istio</a:t>
            </a:r>
            <a:endParaRPr lang="de-DE" sz="700" b="1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#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kubernetes.io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ingress.class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"</a:t>
            </a:r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nginx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   #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kubernetes.io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ingress.class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  <a:r>
              <a:rPr lang="de-DE" sz="700" dirty="0" err="1" smtClean="0">
                <a:solidFill>
                  <a:srgbClr val="000000"/>
                </a:solidFill>
                <a:latin typeface="Monaco"/>
                <a:cs typeface="Monaco"/>
              </a:rPr>
              <a:t>haproxy</a:t>
            </a:r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“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http: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backend: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-svc-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np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5030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67823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ángulo redondeado 165"/>
          <p:cNvSpPr/>
          <p:nvPr/>
        </p:nvSpPr>
        <p:spPr>
          <a:xfrm>
            <a:off x="3635896" y="4883769"/>
            <a:ext cx="2376000" cy="1425551"/>
          </a:xfrm>
          <a:prstGeom prst="roundRect">
            <a:avLst>
              <a:gd name="adj" fmla="val 6016"/>
            </a:avLst>
          </a:prstGeom>
          <a:solidFill>
            <a:srgbClr val="99CCFF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8" name="Elipse 147"/>
          <p:cNvSpPr>
            <a:spLocks noChangeAspect="1"/>
          </p:cNvSpPr>
          <p:nvPr/>
        </p:nvSpPr>
        <p:spPr>
          <a:xfrm>
            <a:off x="3570232" y="181850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58" name="Elipse 157"/>
          <p:cNvSpPr>
            <a:spLocks noChangeAspect="1"/>
          </p:cNvSpPr>
          <p:nvPr/>
        </p:nvSpPr>
        <p:spPr>
          <a:xfrm>
            <a:off x="3571200" y="2210078"/>
            <a:ext cx="14955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66149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46067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9917" y="3284953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379908"/>
            <a:ext cx="4858844" cy="29399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r>
              <a:rPr lang="es-ES" sz="800" dirty="0" smtClean="0">
                <a:solidFill>
                  <a:schemeClr val="tx1"/>
                </a:solidFill>
              </a:rPr>
              <a:t> (Amazon EC2, Google Kubernetes, </a:t>
            </a:r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6" y="1614864"/>
            <a:ext cx="4369509" cy="25998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 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210146"/>
          </a:xfrm>
        </p:spPr>
        <p:txBody>
          <a:bodyPr>
            <a:normAutofit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Traffic</a:t>
            </a:r>
            <a:r>
              <a:rPr lang="es-ES" dirty="0" smtClean="0"/>
              <a:t> Management: </a:t>
            </a:r>
            <a:r>
              <a:rPr lang="es-ES_tradnl" dirty="0" err="1" smtClean="0"/>
              <a:t>Ingress</a:t>
            </a:r>
            <a:r>
              <a:rPr lang="es-ES_tradnl" dirty="0" smtClean="0"/>
              <a:t> and Sidecar</a:t>
            </a:r>
            <a:r>
              <a:rPr lang="en-GB" dirty="0" smtClean="0"/>
              <a:t> </a:t>
            </a:r>
            <a:r>
              <a:rPr lang="en-GB" dirty="0" smtClean="0"/>
              <a:t>(</a:t>
            </a:r>
            <a:r>
              <a:rPr lang="en-GB" dirty="0"/>
              <a:t>1</a:t>
            </a:r>
            <a:r>
              <a:rPr lang="en-GB" dirty="0" smtClean="0"/>
              <a:t>/</a:t>
            </a:r>
            <a:r>
              <a:rPr lang="en-GB" dirty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725427"/>
            <a:ext cx="2000" cy="56708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88269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229155"/>
            <a:ext cx="177946" cy="177029"/>
          </a:xfrm>
          <a:prstGeom prst="arc">
            <a:avLst/>
          </a:prstGeom>
          <a:noFill/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317670"/>
            <a:ext cx="0" cy="591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8148" y="2341187"/>
            <a:ext cx="146374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677427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63691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20399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3" name="Imagen 26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04" y="1864902"/>
            <a:ext cx="360000" cy="360000"/>
          </a:xfrm>
          <a:prstGeom prst="rect">
            <a:avLst/>
          </a:prstGeom>
        </p:spPr>
      </p:pic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7095379" y="2140630"/>
            <a:ext cx="545542" cy="4765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018551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 rot="16200000">
            <a:off x="6047057" y="2398256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err="1" smtClean="0">
                <a:solidFill>
                  <a:schemeClr val="bg1"/>
                </a:solidFill>
              </a:rPr>
              <a:t>x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34093" y="2932930"/>
            <a:ext cx="894423" cy="828000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490335" y="3143027"/>
            <a:ext cx="465053" cy="54000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523736" y="3470775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65298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381026"/>
            <a:ext cx="283178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605313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42041" y="3439998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120" name="Rectángulo redondeado 119"/>
          <p:cNvSpPr/>
          <p:nvPr/>
        </p:nvSpPr>
        <p:spPr>
          <a:xfrm rot="5400000">
            <a:off x="3959285" y="2023988"/>
            <a:ext cx="106600" cy="12668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....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3167912" y="2736427"/>
            <a:ext cx="61200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3389159" y="259069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125" name="Conector recto 124"/>
          <p:cNvCxnSpPr>
            <a:stCxn id="95" idx="2"/>
            <a:endCxn id="122" idx="0"/>
          </p:cNvCxnSpPr>
          <p:nvPr/>
        </p:nvCxnSpPr>
        <p:spPr>
          <a:xfrm flipH="1">
            <a:off x="3497158" y="2413954"/>
            <a:ext cx="8697" cy="17674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7" name="Rectángulo redondeado 126"/>
          <p:cNvSpPr/>
          <p:nvPr/>
        </p:nvSpPr>
        <p:spPr>
          <a:xfrm>
            <a:off x="2987824" y="3076947"/>
            <a:ext cx="39489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Service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8" name="Elipse 127"/>
          <p:cNvSpPr>
            <a:spLocks noChangeAspect="1"/>
          </p:cNvSpPr>
          <p:nvPr/>
        </p:nvSpPr>
        <p:spPr>
          <a:xfrm>
            <a:off x="3043879" y="294714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cxnSp>
        <p:nvCxnSpPr>
          <p:cNvPr id="129" name="Conector recto 128"/>
          <p:cNvCxnSpPr>
            <a:stCxn id="98" idx="1"/>
            <a:endCxn id="128" idx="0"/>
          </p:cNvCxnSpPr>
          <p:nvPr/>
        </p:nvCxnSpPr>
        <p:spPr>
          <a:xfrm>
            <a:off x="3134543" y="2414232"/>
            <a:ext cx="17335" cy="5329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2" name="Rectángulo redondeado 131"/>
          <p:cNvSpPr/>
          <p:nvPr/>
        </p:nvSpPr>
        <p:spPr>
          <a:xfrm>
            <a:off x="3856599" y="3075609"/>
            <a:ext cx="403405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3" name="Elipse 132"/>
          <p:cNvSpPr>
            <a:spLocks noChangeAspect="1"/>
          </p:cNvSpPr>
          <p:nvPr/>
        </p:nvSpPr>
        <p:spPr>
          <a:xfrm>
            <a:off x="3903531" y="2945566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cxnSp>
        <p:nvCxnSpPr>
          <p:cNvPr id="134" name="Conector recto 133"/>
          <p:cNvCxnSpPr>
            <a:stCxn id="169" idx="2"/>
            <a:endCxn id="133" idx="0"/>
          </p:cNvCxnSpPr>
          <p:nvPr/>
        </p:nvCxnSpPr>
        <p:spPr>
          <a:xfrm flipH="1">
            <a:off x="4011530" y="2595744"/>
            <a:ext cx="72070" cy="34982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85" idx="2"/>
            <a:endCxn id="95" idx="1"/>
          </p:cNvCxnSpPr>
          <p:nvPr/>
        </p:nvCxnSpPr>
        <p:spPr>
          <a:xfrm>
            <a:off x="3001426" y="2088194"/>
            <a:ext cx="287099" cy="17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8" name="Rectángulo 97"/>
          <p:cNvSpPr/>
          <p:nvPr/>
        </p:nvSpPr>
        <p:spPr>
          <a:xfrm rot="16200000">
            <a:off x="2810544" y="1982235"/>
            <a:ext cx="647996" cy="215997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3288525" y="1765954"/>
            <a:ext cx="434660" cy="64800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42" name="Conector recto 141"/>
          <p:cNvCxnSpPr>
            <a:stCxn id="145" idx="2"/>
            <a:endCxn id="146" idx="2"/>
          </p:cNvCxnSpPr>
          <p:nvPr/>
        </p:nvCxnSpPr>
        <p:spPr>
          <a:xfrm flipH="1">
            <a:off x="4463049" y="1981232"/>
            <a:ext cx="773" cy="44817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48" idx="6"/>
            <a:endCxn id="145" idx="0"/>
          </p:cNvCxnSpPr>
          <p:nvPr/>
        </p:nvCxnSpPr>
        <p:spPr>
          <a:xfrm>
            <a:off x="3719782" y="1890508"/>
            <a:ext cx="65506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5" name="Arco 144"/>
          <p:cNvSpPr>
            <a:spLocks noChangeAspect="1"/>
          </p:cNvSpPr>
          <p:nvPr/>
        </p:nvSpPr>
        <p:spPr>
          <a:xfrm>
            <a:off x="4285876" y="189271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6" name="Arco 145"/>
          <p:cNvSpPr>
            <a:spLocks noChangeAspect="1"/>
          </p:cNvSpPr>
          <p:nvPr/>
        </p:nvSpPr>
        <p:spPr>
          <a:xfrm rot="10800000">
            <a:off x="4463049" y="234089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6" name="Conector recto 155"/>
          <p:cNvCxnSpPr>
            <a:stCxn id="158" idx="6"/>
            <a:endCxn id="157" idx="0"/>
          </p:cNvCxnSpPr>
          <p:nvPr/>
        </p:nvCxnSpPr>
        <p:spPr>
          <a:xfrm>
            <a:off x="3720750" y="2282078"/>
            <a:ext cx="607397" cy="22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7" name="Arco 156"/>
          <p:cNvSpPr>
            <a:spLocks noChangeAspect="1"/>
          </p:cNvSpPr>
          <p:nvPr/>
        </p:nvSpPr>
        <p:spPr>
          <a:xfrm>
            <a:off x="4239174" y="22842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9" name="Conector recto 158"/>
          <p:cNvCxnSpPr>
            <a:stCxn id="157" idx="2"/>
            <a:endCxn id="160" idx="2"/>
          </p:cNvCxnSpPr>
          <p:nvPr/>
        </p:nvCxnSpPr>
        <p:spPr>
          <a:xfrm flipH="1">
            <a:off x="4416347" y="2372802"/>
            <a:ext cx="773" cy="156783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0" name="Arco 159"/>
          <p:cNvSpPr>
            <a:spLocks noChangeAspect="1"/>
          </p:cNvSpPr>
          <p:nvPr/>
        </p:nvSpPr>
        <p:spPr>
          <a:xfrm rot="10800000">
            <a:off x="4416347" y="3852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1" name="Conector recto 160"/>
          <p:cNvCxnSpPr>
            <a:stCxn id="160" idx="0"/>
            <a:endCxn id="164" idx="1"/>
          </p:cNvCxnSpPr>
          <p:nvPr/>
        </p:nvCxnSpPr>
        <p:spPr>
          <a:xfrm>
            <a:off x="4505320" y="4029149"/>
            <a:ext cx="367578" cy="72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ángulo 98"/>
          <p:cNvSpPr/>
          <p:nvPr/>
        </p:nvSpPr>
        <p:spPr>
          <a:xfrm>
            <a:off x="3852242" y="1766406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Resource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16" name="Rectángulo 115"/>
          <p:cNvSpPr/>
          <p:nvPr/>
        </p:nvSpPr>
        <p:spPr>
          <a:xfrm>
            <a:off x="3851920" y="2155927"/>
            <a:ext cx="431995" cy="251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n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4" name="Rectángulo redondeado 163"/>
          <p:cNvSpPr/>
          <p:nvPr/>
        </p:nvSpPr>
        <p:spPr>
          <a:xfrm>
            <a:off x="4872898" y="3910659"/>
            <a:ext cx="97286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Call NodePort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4644008" y="1916832"/>
            <a:ext cx="2448000" cy="1907998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9" name="Rectángulo redondeado 168"/>
          <p:cNvSpPr/>
          <p:nvPr/>
        </p:nvSpPr>
        <p:spPr>
          <a:xfrm>
            <a:off x="3795600" y="1720777"/>
            <a:ext cx="576000" cy="874967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>
                <a:solidFill>
                  <a:schemeClr val="tx1"/>
                </a:solidFill>
              </a:rPr>
              <a:t>A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3" name="Rectángulo redondeado 92"/>
          <p:cNvSpPr/>
          <p:nvPr/>
        </p:nvSpPr>
        <p:spPr>
          <a:xfrm>
            <a:off x="6482293" y="2236254"/>
            <a:ext cx="465053" cy="540001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513368" y="2551249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6" name="Rectángulo redondeado 95"/>
          <p:cNvSpPr/>
          <p:nvPr/>
        </p:nvSpPr>
        <p:spPr>
          <a:xfrm rot="16200000">
            <a:off x="6055331" y="3302971"/>
            <a:ext cx="540000" cy="215996"/>
          </a:xfrm>
          <a:prstGeom prst="roundRect">
            <a:avLst>
              <a:gd name="adj" fmla="val 8040"/>
            </a:avLst>
          </a:prstGeom>
          <a:solidFill>
            <a:srgbClr val="FF00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rgbClr val="FFFFFF"/>
                </a:solidFill>
              </a:rPr>
              <a:t>Sidecar</a:t>
            </a:r>
            <a:r>
              <a:rPr lang="es-ES" sz="800" baseline="-25000" dirty="0" err="1">
                <a:solidFill>
                  <a:srgbClr val="FFFFFF"/>
                </a:solidFill>
              </a:rPr>
              <a:t>y</a:t>
            </a:r>
            <a:endParaRPr lang="es-ES" sz="800" baseline="-25000" dirty="0">
              <a:solidFill>
                <a:srgbClr val="FFFFFF"/>
              </a:solidFill>
            </a:endParaRPr>
          </a:p>
        </p:txBody>
      </p:sp>
      <p:sp>
        <p:nvSpPr>
          <p:cNvPr id="97" name="Elipse 96"/>
          <p:cNvSpPr>
            <a:spLocks noChangeAspect="1"/>
          </p:cNvSpPr>
          <p:nvPr/>
        </p:nvSpPr>
        <p:spPr>
          <a:xfrm>
            <a:off x="6012160" y="3954344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cxnSp>
        <p:nvCxnSpPr>
          <p:cNvPr id="100" name="Conector recto 99"/>
          <p:cNvCxnSpPr>
            <a:stCxn id="96" idx="1"/>
            <a:endCxn id="97" idx="7"/>
          </p:cNvCxnSpPr>
          <p:nvPr/>
        </p:nvCxnSpPr>
        <p:spPr>
          <a:xfrm flipH="1">
            <a:off x="6196525" y="3680969"/>
            <a:ext cx="128806" cy="3050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3" name="Rectángulo redondeado 102"/>
          <p:cNvSpPr/>
          <p:nvPr/>
        </p:nvSpPr>
        <p:spPr>
          <a:xfrm>
            <a:off x="6253653" y="3933056"/>
            <a:ext cx="633208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Patterns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69268" y="3356992"/>
            <a:ext cx="722660" cy="323999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AuthN</a:t>
            </a:r>
            <a:r>
              <a:rPr lang="es-ES_tradnl" sz="800" dirty="0">
                <a:solidFill>
                  <a:srgbClr val="FFFFFF"/>
                </a:solidFill>
              </a:rPr>
              <a:t> </a:t>
            </a:r>
            <a:r>
              <a:rPr lang="es-ES_tradnl" sz="800" dirty="0" smtClean="0">
                <a:solidFill>
                  <a:srgbClr val="FFFFFF"/>
                </a:solidFill>
              </a:rPr>
              <a:t>+ </a:t>
            </a:r>
            <a:r>
              <a:rPr lang="es-ES_tradnl" sz="800" dirty="0" err="1" smtClean="0">
                <a:solidFill>
                  <a:srgbClr val="FFFFFF"/>
                </a:solidFill>
              </a:rPr>
              <a:t>AuthZ</a:t>
            </a:r>
            <a:r>
              <a:rPr lang="es-ES_tradnl" sz="800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s-ES_tradnl" sz="800" dirty="0" smtClean="0">
                <a:solidFill>
                  <a:srgbClr val="FFFFFF"/>
                </a:solidFill>
              </a:rPr>
              <a:t>Service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4067944" y="41986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cxnSp>
        <p:nvCxnSpPr>
          <p:cNvPr id="106" name="Conector recto 105"/>
          <p:cNvCxnSpPr>
            <a:stCxn id="104" idx="3"/>
            <a:endCxn id="105" idx="1"/>
          </p:cNvCxnSpPr>
          <p:nvPr/>
        </p:nvCxnSpPr>
        <p:spPr>
          <a:xfrm>
            <a:off x="3691928" y="3518992"/>
            <a:ext cx="407648" cy="71133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Rectángulo redondeado 109"/>
          <p:cNvSpPr/>
          <p:nvPr/>
        </p:nvSpPr>
        <p:spPr>
          <a:xfrm>
            <a:off x="4289829" y="4198691"/>
            <a:ext cx="1004130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“</a:t>
            </a:r>
            <a:r>
              <a:rPr lang="es-ES" sz="800" dirty="0" err="1" smtClean="0">
                <a:solidFill>
                  <a:schemeClr val="tx1"/>
                </a:solidFill>
              </a:rPr>
              <a:t>Identity-based</a:t>
            </a:r>
            <a:r>
              <a:rPr lang="es-ES" sz="800" dirty="0" smtClean="0">
                <a:solidFill>
                  <a:schemeClr val="tx1"/>
                </a:solidFill>
              </a:rPr>
              <a:t> Security” </a:t>
            </a:r>
            <a:r>
              <a:rPr lang="es-ES" sz="800" dirty="0" err="1" smtClean="0">
                <a:solidFill>
                  <a:schemeClr val="tx1"/>
                </a:solidFill>
              </a:rPr>
              <a:t>strategy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8" name="Elipse 137"/>
          <p:cNvSpPr>
            <a:spLocks noChangeAspect="1"/>
          </p:cNvSpPr>
          <p:nvPr/>
        </p:nvSpPr>
        <p:spPr>
          <a:xfrm>
            <a:off x="3741798" y="518070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140" name="Rectángulo redondeado 139"/>
          <p:cNvSpPr/>
          <p:nvPr/>
        </p:nvSpPr>
        <p:spPr>
          <a:xfrm>
            <a:off x="3992599" y="5037137"/>
            <a:ext cx="1979999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Inject</a:t>
            </a:r>
            <a:r>
              <a:rPr lang="es-ES" sz="800" dirty="0" smtClean="0">
                <a:solidFill>
                  <a:schemeClr val="tx1"/>
                </a:solidFill>
              </a:rPr>
              <a:t> Sidecar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same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Pod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where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living.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idecar </a:t>
            </a:r>
            <a:r>
              <a:rPr lang="es-ES" sz="800" dirty="0" err="1" smtClean="0">
                <a:solidFill>
                  <a:schemeClr val="tx1"/>
                </a:solidFill>
              </a:rPr>
              <a:t>bootstraps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security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reject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from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untrusted</a:t>
            </a:r>
            <a:r>
              <a:rPr lang="es-ES" sz="800" dirty="0" smtClean="0">
                <a:solidFill>
                  <a:schemeClr val="tx1"/>
                </a:solidFill>
              </a:rPr>
              <a:t> source (</a:t>
            </a:r>
            <a:r>
              <a:rPr lang="es-ES" sz="800" dirty="0" err="1" smtClean="0">
                <a:solidFill>
                  <a:schemeClr val="tx1"/>
                </a:solidFill>
              </a:rPr>
              <a:t>other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1" name="Elipse 140"/>
          <p:cNvSpPr>
            <a:spLocks noChangeAspect="1"/>
          </p:cNvSpPr>
          <p:nvPr/>
        </p:nvSpPr>
        <p:spPr>
          <a:xfrm>
            <a:off x="3741798" y="5621313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9" name="Rectángulo redondeado 148"/>
          <p:cNvSpPr/>
          <p:nvPr/>
        </p:nvSpPr>
        <p:spPr>
          <a:xfrm>
            <a:off x="3992598" y="5513347"/>
            <a:ext cx="2015998" cy="395998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>
                <a:solidFill>
                  <a:schemeClr val="tx1"/>
                </a:solidFill>
              </a:rPr>
              <a:t>T</a:t>
            </a:r>
            <a:r>
              <a:rPr lang="es-ES" sz="800" dirty="0" err="1" smtClean="0">
                <a:solidFill>
                  <a:schemeClr val="tx1"/>
                </a:solidFill>
              </a:rPr>
              <a:t>he</a:t>
            </a:r>
            <a:r>
              <a:rPr lang="es-ES" sz="800" dirty="0" smtClean="0">
                <a:solidFill>
                  <a:schemeClr val="tx1"/>
                </a:solidFill>
              </a:rPr>
              <a:t> “Single </a:t>
            </a:r>
            <a:r>
              <a:rPr lang="es-ES" sz="800" dirty="0">
                <a:solidFill>
                  <a:schemeClr val="tx1"/>
                </a:solidFill>
              </a:rPr>
              <a:t>S</a:t>
            </a:r>
            <a:r>
              <a:rPr lang="es-ES" sz="800" dirty="0" smtClean="0">
                <a:solidFill>
                  <a:schemeClr val="tx1"/>
                </a:solidFill>
              </a:rPr>
              <a:t>ource of </a:t>
            </a:r>
            <a:r>
              <a:rPr lang="es-ES" sz="800" dirty="0" err="1" smtClean="0">
                <a:solidFill>
                  <a:schemeClr val="tx1"/>
                </a:solidFill>
              </a:rPr>
              <a:t>Truth</a:t>
            </a:r>
            <a:r>
              <a:rPr lang="es-ES" sz="800" dirty="0" smtClean="0">
                <a:solidFill>
                  <a:schemeClr val="tx1"/>
                </a:solidFill>
              </a:rPr>
              <a:t>“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does</a:t>
            </a:r>
            <a:r>
              <a:rPr lang="es-ES" sz="800" dirty="0" smtClean="0">
                <a:solidFill>
                  <a:schemeClr val="tx1"/>
                </a:solidFill>
              </a:rPr>
              <a:t> “</a:t>
            </a:r>
            <a:r>
              <a:rPr lang="es-ES" sz="800" dirty="0" err="1" smtClean="0">
                <a:solidFill>
                  <a:schemeClr val="tx1"/>
                </a:solidFill>
              </a:rPr>
              <a:t>AuthN</a:t>
            </a:r>
            <a:r>
              <a:rPr lang="es-ES" sz="800" dirty="0" smtClean="0">
                <a:solidFill>
                  <a:schemeClr val="tx1"/>
                </a:solidFill>
              </a:rPr>
              <a:t> &amp; </a:t>
            </a:r>
            <a:r>
              <a:rPr lang="es-ES" sz="800" dirty="0" err="1" smtClean="0">
                <a:solidFill>
                  <a:schemeClr val="tx1"/>
                </a:solidFill>
              </a:rPr>
              <a:t>AuthZ</a:t>
            </a:r>
            <a:r>
              <a:rPr lang="es-ES" sz="800" dirty="0" smtClean="0">
                <a:solidFill>
                  <a:schemeClr val="tx1"/>
                </a:solidFill>
              </a:rPr>
              <a:t>” (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validates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authorizes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incomming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traffic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2" name="Rectángulo redondeado 151"/>
          <p:cNvSpPr/>
          <p:nvPr/>
        </p:nvSpPr>
        <p:spPr>
          <a:xfrm>
            <a:off x="3347864" y="5296074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53" name="Rectángulo redondeado 152"/>
          <p:cNvSpPr/>
          <p:nvPr/>
        </p:nvSpPr>
        <p:spPr>
          <a:xfrm>
            <a:off x="2894569" y="1720776"/>
            <a:ext cx="861379" cy="2432703"/>
          </a:xfrm>
          <a:prstGeom prst="roundRect">
            <a:avLst>
              <a:gd name="adj" fmla="val 6016"/>
            </a:avLst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baseline="-25000" dirty="0" err="1" smtClean="0">
                <a:solidFill>
                  <a:schemeClr val="tx1"/>
                </a:solidFill>
              </a:rPr>
              <a:t>secure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0" name="Rectángulo redondeado 149"/>
          <p:cNvSpPr/>
          <p:nvPr/>
        </p:nvSpPr>
        <p:spPr>
          <a:xfrm>
            <a:off x="467544" y="4883769"/>
            <a:ext cx="2832362" cy="1425551"/>
          </a:xfrm>
          <a:prstGeom prst="roundRect">
            <a:avLst>
              <a:gd name="adj" fmla="val 6016"/>
            </a:avLst>
          </a:prstGeom>
          <a:solidFill>
            <a:srgbClr val="CCFF99"/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Elipse 150"/>
          <p:cNvSpPr>
            <a:spLocks noChangeAspect="1"/>
          </p:cNvSpPr>
          <p:nvPr/>
        </p:nvSpPr>
        <p:spPr>
          <a:xfrm>
            <a:off x="573516" y="5055335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54" name="Rectángulo redondeado 153"/>
          <p:cNvSpPr/>
          <p:nvPr/>
        </p:nvSpPr>
        <p:spPr>
          <a:xfrm>
            <a:off x="824317" y="4944129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Deploy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choosen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Pods</a:t>
            </a:r>
            <a:r>
              <a:rPr lang="es-ES" sz="800" dirty="0" smtClean="0">
                <a:solidFill>
                  <a:schemeClr val="tx1"/>
                </a:solidFill>
              </a:rPr>
              <a:t> and in a </a:t>
            </a:r>
            <a:r>
              <a:rPr lang="es-ES" sz="800" dirty="0" err="1" smtClean="0">
                <a:solidFill>
                  <a:schemeClr val="tx1"/>
                </a:solidFill>
              </a:rPr>
              <a:t>specified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Namespace</a:t>
            </a:r>
            <a:r>
              <a:rPr lang="es-ES" sz="800" dirty="0" smtClean="0">
                <a:solidFill>
                  <a:schemeClr val="tx1"/>
                </a:solidFill>
              </a:rPr>
              <a:t>. Default HTTP </a:t>
            </a:r>
            <a:r>
              <a:rPr lang="es-ES" sz="800" dirty="0" err="1" smtClean="0">
                <a:solidFill>
                  <a:schemeClr val="tx1"/>
                </a:solidFill>
              </a:rPr>
              <a:t>Backend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custom</a:t>
            </a:r>
            <a:r>
              <a:rPr lang="es-ES" sz="800" dirty="0" smtClean="0">
                <a:solidFill>
                  <a:schemeClr val="tx1"/>
                </a:solidFill>
              </a:rPr>
              <a:t> error pages can be </a:t>
            </a:r>
            <a:r>
              <a:rPr lang="es-ES" sz="800" dirty="0" err="1" smtClean="0">
                <a:solidFill>
                  <a:schemeClr val="tx1"/>
                </a:solidFill>
              </a:rPr>
              <a:t>implemented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5" name="Elipse 154"/>
          <p:cNvSpPr>
            <a:spLocks noChangeAspect="1"/>
          </p:cNvSpPr>
          <p:nvPr/>
        </p:nvSpPr>
        <p:spPr>
          <a:xfrm>
            <a:off x="573516" y="548683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62" name="Rectángulo redondeado 161"/>
          <p:cNvSpPr/>
          <p:nvPr/>
        </p:nvSpPr>
        <p:spPr>
          <a:xfrm>
            <a:off x="824317" y="5326184"/>
            <a:ext cx="2417472" cy="553485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Configure and </a:t>
            </a:r>
            <a:r>
              <a:rPr lang="es-ES" sz="800" dirty="0" err="1" smtClean="0">
                <a:solidFill>
                  <a:schemeClr val="tx1"/>
                </a:solidFill>
              </a:rPr>
              <a:t>integrate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EdgeProxy</a:t>
            </a:r>
            <a:r>
              <a:rPr lang="es-ES" sz="800" dirty="0" smtClean="0">
                <a:solidFill>
                  <a:schemeClr val="tx1"/>
                </a:solidFill>
              </a:rPr>
              <a:t> (Firewall, </a:t>
            </a:r>
            <a:r>
              <a:rPr lang="es-ES" sz="800" dirty="0" err="1" smtClean="0">
                <a:solidFill>
                  <a:schemeClr val="tx1"/>
                </a:solidFill>
              </a:rPr>
              <a:t>Root</a:t>
            </a:r>
            <a:r>
              <a:rPr lang="es-ES" sz="800" dirty="0" smtClean="0">
                <a:solidFill>
                  <a:schemeClr val="tx1"/>
                </a:solidFill>
              </a:rPr>
              <a:t> Proxy, Load </a:t>
            </a:r>
            <a:r>
              <a:rPr lang="es-ES" sz="800" dirty="0" err="1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, etc.). </a:t>
            </a:r>
            <a:r>
              <a:rPr lang="es-ES" sz="800" dirty="0" err="1" smtClean="0">
                <a:solidFill>
                  <a:schemeClr val="tx1"/>
                </a:solidFill>
              </a:rPr>
              <a:t>Generally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as Kubernetes Service </a:t>
            </a:r>
            <a:r>
              <a:rPr lang="es-ES" sz="800" dirty="0" err="1" smtClean="0">
                <a:solidFill>
                  <a:schemeClr val="tx1"/>
                </a:solidFill>
              </a:rPr>
              <a:t>LoadBalancer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3" name="Elipse 162"/>
          <p:cNvSpPr>
            <a:spLocks noChangeAspect="1"/>
          </p:cNvSpPr>
          <p:nvPr/>
        </p:nvSpPr>
        <p:spPr>
          <a:xfrm>
            <a:off x="573516" y="5951982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165" name="Rectángulo redondeado 164"/>
          <p:cNvSpPr/>
          <p:nvPr/>
        </p:nvSpPr>
        <p:spPr>
          <a:xfrm>
            <a:off x="824317" y="5870175"/>
            <a:ext cx="2417472" cy="359997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Finally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during</a:t>
            </a:r>
            <a:r>
              <a:rPr lang="es-ES" sz="800" dirty="0" smtClean="0">
                <a:solidFill>
                  <a:schemeClr val="tx1"/>
                </a:solidFill>
              </a:rPr>
              <a:t> CD time, </a:t>
            </a:r>
            <a:r>
              <a:rPr lang="es-ES" sz="800" dirty="0" err="1" smtClean="0">
                <a:solidFill>
                  <a:schemeClr val="tx1"/>
                </a:solidFill>
              </a:rPr>
              <a:t>every</a:t>
            </a:r>
            <a:r>
              <a:rPr lang="es-ES" sz="800" dirty="0" smtClean="0">
                <a:solidFill>
                  <a:schemeClr val="tx1"/>
                </a:solidFill>
              </a:rPr>
              <a:t> API/Microservice </a:t>
            </a:r>
            <a:r>
              <a:rPr lang="es-ES" sz="800" dirty="0" err="1" smtClean="0">
                <a:solidFill>
                  <a:schemeClr val="tx1"/>
                </a:solidFill>
              </a:rPr>
              <a:t>will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deployed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with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Resource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definition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routing</a:t>
            </a:r>
            <a:r>
              <a:rPr lang="es-ES" sz="800" dirty="0" smtClean="0">
                <a:solidFill>
                  <a:schemeClr val="tx1"/>
                </a:solidFill>
              </a:rPr>
              <a:t>). TLS, MTLS </a:t>
            </a:r>
            <a:r>
              <a:rPr lang="es-ES" sz="800" dirty="0" err="1" smtClean="0">
                <a:solidFill>
                  <a:schemeClr val="tx1"/>
                </a:solidFill>
              </a:rPr>
              <a:t>or</a:t>
            </a:r>
            <a:r>
              <a:rPr lang="es-ES" sz="800" dirty="0" smtClean="0">
                <a:solidFill>
                  <a:schemeClr val="tx1"/>
                </a:solidFill>
              </a:rPr>
              <a:t> HTTP can be </a:t>
            </a:r>
            <a:r>
              <a:rPr lang="es-ES" sz="800" dirty="0" err="1" smtClean="0">
                <a:solidFill>
                  <a:schemeClr val="tx1"/>
                </a:solidFill>
              </a:rPr>
              <a:t>defined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649608" y="2445885"/>
            <a:ext cx="152295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>
                <a:latin typeface="Consolas"/>
                <a:cs typeface="Consolas"/>
              </a:rPr>
              <a:t>http://&lt;</a:t>
            </a:r>
            <a:r>
              <a:rPr lang="es-ES_tradnl" sz="600" dirty="0" err="1" smtClean="0">
                <a:latin typeface="Consolas"/>
                <a:cs typeface="Consolas"/>
              </a:rPr>
              <a:t>PublicIP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PublicPort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sp>
        <p:nvSpPr>
          <p:cNvPr id="119" name="Elipse 118"/>
          <p:cNvSpPr>
            <a:spLocks noChangeAspect="1"/>
          </p:cNvSpPr>
          <p:nvPr/>
        </p:nvSpPr>
        <p:spPr>
          <a:xfrm>
            <a:off x="2015750" y="295558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cxnSp>
        <p:nvCxnSpPr>
          <p:cNvPr id="123" name="Conector recto 122"/>
          <p:cNvCxnSpPr>
            <a:stCxn id="109" idx="4"/>
            <a:endCxn id="119" idx="7"/>
          </p:cNvCxnSpPr>
          <p:nvPr/>
        </p:nvCxnSpPr>
        <p:spPr>
          <a:xfrm flipH="1">
            <a:off x="2200115" y="2683404"/>
            <a:ext cx="191717" cy="3038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4" name="Rectángulo redondeado 123"/>
          <p:cNvSpPr/>
          <p:nvPr/>
        </p:nvSpPr>
        <p:spPr>
          <a:xfrm>
            <a:off x="1547664" y="3190579"/>
            <a:ext cx="100811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smtClean="0">
                <a:solidFill>
                  <a:schemeClr val="tx1"/>
                </a:solidFill>
              </a:rPr>
              <a:t>TLS Pass-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config</a:t>
            </a:r>
            <a:r>
              <a:rPr lang="es-ES" sz="800" dirty="0" smtClean="0">
                <a:solidFill>
                  <a:schemeClr val="tx1"/>
                </a:solidFill>
              </a:rPr>
              <a:t>.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5" name="Rectángulo redondeado 174"/>
          <p:cNvSpPr/>
          <p:nvPr/>
        </p:nvSpPr>
        <p:spPr>
          <a:xfrm>
            <a:off x="6387493" y="4883553"/>
            <a:ext cx="2432979" cy="1425551"/>
          </a:xfrm>
          <a:prstGeom prst="roundRect">
            <a:avLst>
              <a:gd name="adj" fmla="val 6016"/>
            </a:avLst>
          </a:prstGeom>
          <a:solidFill>
            <a:schemeClr val="accent4">
              <a:lumMod val="20000"/>
              <a:lumOff val="80000"/>
            </a:schemeClr>
          </a:solidFill>
          <a:ln w="3175" cap="rnd" cmpd="sng"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76" name="Elipse 175"/>
          <p:cNvSpPr>
            <a:spLocks noChangeAspect="1"/>
          </p:cNvSpPr>
          <p:nvPr/>
        </p:nvSpPr>
        <p:spPr>
          <a:xfrm>
            <a:off x="6485406" y="511403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177" name="Rectángulo redondeado 176"/>
          <p:cNvSpPr/>
          <p:nvPr/>
        </p:nvSpPr>
        <p:spPr>
          <a:xfrm>
            <a:off x="6744193" y="4934071"/>
            <a:ext cx="1979998" cy="54000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termination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should</a:t>
            </a:r>
            <a:r>
              <a:rPr lang="es-ES" sz="800" dirty="0" smtClean="0">
                <a:solidFill>
                  <a:schemeClr val="tx1"/>
                </a:solidFill>
              </a:rPr>
              <a:t> be </a:t>
            </a:r>
            <a:r>
              <a:rPr lang="es-ES" sz="800" dirty="0" err="1" smtClean="0">
                <a:solidFill>
                  <a:schemeClr val="tx1"/>
                </a:solidFill>
              </a:rPr>
              <a:t>configured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properly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order</a:t>
            </a:r>
            <a:r>
              <a:rPr lang="es-ES" sz="800" dirty="0" smtClean="0">
                <a:solidFill>
                  <a:schemeClr val="tx1"/>
                </a:solidFill>
              </a:rPr>
              <a:t> to be </a:t>
            </a:r>
            <a:r>
              <a:rPr lang="es-ES" sz="800" dirty="0" err="1" smtClean="0">
                <a:solidFill>
                  <a:schemeClr val="tx1"/>
                </a:solidFill>
              </a:rPr>
              <a:t>managed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dynamically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for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means</a:t>
            </a:r>
            <a:r>
              <a:rPr lang="es-ES" sz="800" dirty="0" smtClean="0">
                <a:solidFill>
                  <a:schemeClr val="tx1"/>
                </a:solidFill>
              </a:rPr>
              <a:t> to </a:t>
            </a:r>
            <a:r>
              <a:rPr lang="es-ES" sz="800" dirty="0" err="1" smtClean="0">
                <a:solidFill>
                  <a:schemeClr val="tx1"/>
                </a:solidFill>
              </a:rPr>
              <a:t>manage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of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Certs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8" name="Elipse 177"/>
          <p:cNvSpPr>
            <a:spLocks noChangeAspect="1"/>
          </p:cNvSpPr>
          <p:nvPr/>
        </p:nvSpPr>
        <p:spPr>
          <a:xfrm>
            <a:off x="6493394" y="5726159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79" name="Rectángulo redondeado 178"/>
          <p:cNvSpPr/>
          <p:nvPr/>
        </p:nvSpPr>
        <p:spPr>
          <a:xfrm>
            <a:off x="6744194" y="5486832"/>
            <a:ext cx="1979998" cy="743340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Sidecar </a:t>
            </a:r>
            <a:r>
              <a:rPr lang="es-ES" sz="800" dirty="0" err="1" smtClean="0">
                <a:solidFill>
                  <a:schemeClr val="tx1"/>
                </a:solidFill>
              </a:rPr>
              <a:t>assures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>
                <a:solidFill>
                  <a:schemeClr val="tx1"/>
                </a:solidFill>
              </a:rPr>
              <a:t>End-to-</a:t>
            </a:r>
            <a:r>
              <a:rPr lang="es-ES" sz="800" dirty="0" err="1">
                <a:solidFill>
                  <a:schemeClr val="tx1"/>
                </a:solidFill>
              </a:rPr>
              <a:t>end</a:t>
            </a:r>
            <a:r>
              <a:rPr lang="es-ES" sz="800" dirty="0">
                <a:solidFill>
                  <a:schemeClr val="tx1"/>
                </a:solidFill>
              </a:rPr>
              <a:t> TLS </a:t>
            </a:r>
            <a:r>
              <a:rPr lang="es-ES" sz="800" dirty="0" err="1">
                <a:solidFill>
                  <a:schemeClr val="tx1"/>
                </a:solidFill>
              </a:rPr>
              <a:t>communication</a:t>
            </a:r>
            <a:r>
              <a:rPr lang="es-ES" sz="800" dirty="0">
                <a:solidFill>
                  <a:schemeClr val="tx1"/>
                </a:solidFill>
              </a:rPr>
              <a:t> </a:t>
            </a:r>
            <a:r>
              <a:rPr lang="es-ES" sz="800" dirty="0" smtClean="0">
                <a:solidFill>
                  <a:schemeClr val="tx1"/>
                </a:solidFill>
              </a:rPr>
              <a:t>(</a:t>
            </a:r>
            <a:r>
              <a:rPr lang="es-ES" sz="800" dirty="0" err="1" smtClean="0">
                <a:solidFill>
                  <a:schemeClr val="tx1"/>
                </a:solidFill>
              </a:rPr>
              <a:t>between</a:t>
            </a:r>
            <a:r>
              <a:rPr lang="es-ES" sz="800" dirty="0" smtClean="0">
                <a:solidFill>
                  <a:schemeClr val="tx1"/>
                </a:solidFill>
              </a:rPr>
              <a:t> API/Microservice and </a:t>
            </a:r>
            <a:r>
              <a:rPr lang="es-ES" sz="800" dirty="0" err="1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 </a:t>
            </a:r>
            <a:r>
              <a:rPr lang="es-ES" sz="800" dirty="0" err="1" smtClean="0">
                <a:solidFill>
                  <a:schemeClr val="tx1"/>
                </a:solidFill>
              </a:rPr>
              <a:t>through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Controller</a:t>
            </a:r>
            <a:r>
              <a:rPr lang="es-ES" sz="800" dirty="0" smtClean="0">
                <a:solidFill>
                  <a:schemeClr val="tx1"/>
                </a:solidFill>
              </a:rPr>
              <a:t>). </a:t>
            </a:r>
            <a:r>
              <a:rPr lang="es-ES" sz="800" dirty="0" err="1" smtClean="0">
                <a:solidFill>
                  <a:schemeClr val="tx1"/>
                </a:solidFill>
              </a:rPr>
              <a:t>Additionally</a:t>
            </a:r>
            <a:r>
              <a:rPr lang="es-ES" sz="800" dirty="0" smtClean="0">
                <a:solidFill>
                  <a:schemeClr val="tx1"/>
                </a:solidFill>
              </a:rPr>
              <a:t>, Sidecar </a:t>
            </a:r>
            <a:r>
              <a:rPr lang="es-ES" sz="800" dirty="0" err="1" smtClean="0">
                <a:solidFill>
                  <a:schemeClr val="tx1"/>
                </a:solidFill>
              </a:rPr>
              <a:t>manages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TLS </a:t>
            </a:r>
            <a:r>
              <a:rPr lang="es-ES" sz="800" dirty="0" err="1" smtClean="0">
                <a:solidFill>
                  <a:schemeClr val="tx1"/>
                </a:solidFill>
              </a:rPr>
              <a:t>Certificate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Lifecycle</a:t>
            </a:r>
            <a:r>
              <a:rPr lang="es-ES" sz="800" dirty="0" smtClean="0">
                <a:solidFill>
                  <a:schemeClr val="tx1"/>
                </a:solidFill>
              </a:rPr>
              <a:t> (</a:t>
            </a:r>
            <a:r>
              <a:rPr lang="es-ES" sz="800" dirty="0" err="1" smtClean="0">
                <a:solidFill>
                  <a:schemeClr val="tx1"/>
                </a:solidFill>
              </a:rPr>
              <a:t>revocation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renewal</a:t>
            </a:r>
            <a:r>
              <a:rPr lang="es-ES" sz="800" dirty="0" smtClean="0">
                <a:solidFill>
                  <a:schemeClr val="tx1"/>
                </a:solidFill>
              </a:rPr>
              <a:t>, </a:t>
            </a:r>
            <a:r>
              <a:rPr lang="es-ES" sz="800" dirty="0" err="1" smtClean="0">
                <a:solidFill>
                  <a:schemeClr val="tx1"/>
                </a:solidFill>
              </a:rPr>
              <a:t>validations</a:t>
            </a:r>
            <a:r>
              <a:rPr lang="es-ES" sz="800" dirty="0" smtClean="0">
                <a:solidFill>
                  <a:schemeClr val="tx1"/>
                </a:solidFill>
              </a:rPr>
              <a:t>, etc.)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0" name="Rectángulo redondeado 179"/>
          <p:cNvSpPr/>
          <p:nvPr/>
        </p:nvSpPr>
        <p:spPr>
          <a:xfrm>
            <a:off x="6051503" y="5295858"/>
            <a:ext cx="259935" cy="427403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3200" b="1" dirty="0" smtClean="0">
                <a:solidFill>
                  <a:schemeClr val="tx1"/>
                </a:solidFill>
              </a:rPr>
              <a:t>+</a:t>
            </a:r>
            <a:endParaRPr lang="es-ES" sz="3200" b="1" dirty="0">
              <a:solidFill>
                <a:schemeClr val="tx1"/>
              </a:solidFill>
            </a:endParaRPr>
          </a:p>
        </p:txBody>
      </p:sp>
      <p:sp>
        <p:nvSpPr>
          <p:cNvPr id="183" name="Rectángulo redondeado 182"/>
          <p:cNvSpPr/>
          <p:nvPr/>
        </p:nvSpPr>
        <p:spPr>
          <a:xfrm>
            <a:off x="7187123" y="4646713"/>
            <a:ext cx="841261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b="1" dirty="0" smtClean="0">
                <a:solidFill>
                  <a:schemeClr val="tx1"/>
                </a:solidFill>
              </a:rPr>
              <a:t>TLS &amp; </a:t>
            </a:r>
            <a:r>
              <a:rPr lang="es-ES" sz="800" b="1" dirty="0" err="1" smtClean="0">
                <a:solidFill>
                  <a:schemeClr val="tx1"/>
                </a:solidFill>
              </a:rPr>
              <a:t>Certificates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4" name="Rectángulo redondeado 183"/>
          <p:cNvSpPr/>
          <p:nvPr/>
        </p:nvSpPr>
        <p:spPr>
          <a:xfrm>
            <a:off x="3635897" y="4645132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smtClean="0">
                <a:solidFill>
                  <a:schemeClr val="tx1"/>
                </a:solidFill>
              </a:rPr>
              <a:t>End-to-</a:t>
            </a:r>
            <a:r>
              <a:rPr lang="es-ES" sz="800" b="1" dirty="0" err="1" smtClean="0">
                <a:solidFill>
                  <a:schemeClr val="tx1"/>
                </a:solidFill>
              </a:rPr>
              <a:t>end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Authenticated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Traffic</a:t>
            </a:r>
            <a:r>
              <a:rPr lang="es-ES" sz="800" b="1" dirty="0" smtClean="0">
                <a:solidFill>
                  <a:schemeClr val="tx1"/>
                </a:solidFill>
              </a:rPr>
              <a:t> Management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85" name="Rectángulo redondeado 184"/>
          <p:cNvSpPr/>
          <p:nvPr/>
        </p:nvSpPr>
        <p:spPr>
          <a:xfrm>
            <a:off x="754916" y="4642364"/>
            <a:ext cx="2288963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b="1" dirty="0" err="1" smtClean="0">
                <a:solidFill>
                  <a:schemeClr val="tx1"/>
                </a:solidFill>
              </a:rPr>
              <a:t>Ingress</a:t>
            </a:r>
            <a:r>
              <a:rPr lang="es-ES" sz="800" b="1" dirty="0" smtClean="0">
                <a:solidFill>
                  <a:schemeClr val="tx1"/>
                </a:solidFill>
              </a:rPr>
              <a:t> </a:t>
            </a:r>
            <a:r>
              <a:rPr lang="es-ES" sz="800" b="1" dirty="0" err="1" smtClean="0">
                <a:solidFill>
                  <a:schemeClr val="tx1"/>
                </a:solidFill>
              </a:rPr>
              <a:t>Controller</a:t>
            </a:r>
            <a:endParaRPr lang="es-ES" sz="800" b="1" dirty="0">
              <a:solidFill>
                <a:schemeClr val="tx1"/>
              </a:solidFill>
            </a:endParaRPr>
          </a:p>
        </p:txBody>
      </p:sp>
      <p:sp>
        <p:nvSpPr>
          <p:cNvPr id="170" name="Rectángulo 169"/>
          <p:cNvSpPr/>
          <p:nvPr/>
        </p:nvSpPr>
        <p:spPr>
          <a:xfrm>
            <a:off x="3059896" y="3745087"/>
            <a:ext cx="576000" cy="215997"/>
          </a:xfrm>
          <a:prstGeom prst="rect">
            <a:avLst/>
          </a:prstGeom>
          <a:solidFill>
            <a:srgbClr val="FF00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r>
              <a:rPr lang="es-ES_tradnl" sz="800" dirty="0" err="1" smtClean="0">
                <a:solidFill>
                  <a:srgbClr val="FFFFFF"/>
                </a:solidFill>
              </a:rPr>
              <a:t>Registry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71" name="Elipse 170"/>
          <p:cNvSpPr>
            <a:spLocks noChangeAspect="1"/>
          </p:cNvSpPr>
          <p:nvPr/>
        </p:nvSpPr>
        <p:spPr>
          <a:xfrm>
            <a:off x="2382985" y="4228091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172" name="Rectángulo redondeado 171"/>
          <p:cNvSpPr/>
          <p:nvPr/>
        </p:nvSpPr>
        <p:spPr>
          <a:xfrm>
            <a:off x="2635582" y="4221088"/>
            <a:ext cx="640274" cy="238421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Registry</a:t>
            </a:r>
            <a:r>
              <a:rPr lang="es-ES" sz="800" dirty="0" smtClean="0">
                <a:solidFill>
                  <a:schemeClr val="tx1"/>
                </a:solidFill>
              </a:rPr>
              <a:t> and </a:t>
            </a:r>
            <a:r>
              <a:rPr lang="es-ES" sz="800" dirty="0" err="1" smtClean="0">
                <a:solidFill>
                  <a:schemeClr val="tx1"/>
                </a:solidFill>
              </a:rPr>
              <a:t>Discovery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73" name="Conector recto 172"/>
          <p:cNvCxnSpPr>
            <a:stCxn id="170" idx="1"/>
            <a:endCxn id="171" idx="7"/>
          </p:cNvCxnSpPr>
          <p:nvPr/>
        </p:nvCxnSpPr>
        <p:spPr>
          <a:xfrm flipH="1">
            <a:off x="2567350" y="3853086"/>
            <a:ext cx="492546" cy="40663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Elipse 173"/>
          <p:cNvSpPr>
            <a:spLocks noChangeAspect="1"/>
          </p:cNvSpPr>
          <p:nvPr/>
        </p:nvSpPr>
        <p:spPr>
          <a:xfrm>
            <a:off x="3739943" y="5981367"/>
            <a:ext cx="215997" cy="2159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81" name="Rectángulo redondeado 180"/>
          <p:cNvSpPr/>
          <p:nvPr/>
        </p:nvSpPr>
        <p:spPr>
          <a:xfrm>
            <a:off x="3990743" y="5949280"/>
            <a:ext cx="2015998" cy="251996"/>
          </a:xfrm>
          <a:prstGeom prst="roundRect">
            <a:avLst>
              <a:gd name="adj" fmla="val 6016"/>
            </a:avLst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It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provides</a:t>
            </a:r>
            <a:r>
              <a:rPr lang="es-ES" sz="800" dirty="0" smtClean="0">
                <a:solidFill>
                  <a:schemeClr val="tx1"/>
                </a:solidFill>
              </a:rPr>
              <a:t> a fine-</a:t>
            </a:r>
            <a:r>
              <a:rPr lang="es-ES" sz="800" dirty="0" err="1" smtClean="0">
                <a:solidFill>
                  <a:schemeClr val="tx1"/>
                </a:solidFill>
              </a:rPr>
              <a:t>grained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over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all</a:t>
            </a:r>
            <a:r>
              <a:rPr lang="es-ES" sz="800" dirty="0" smtClean="0">
                <a:solidFill>
                  <a:schemeClr val="tx1"/>
                </a:solidFill>
              </a:rPr>
              <a:t> App </a:t>
            </a:r>
            <a:r>
              <a:rPr lang="es-ES" sz="800" dirty="0" err="1" smtClean="0">
                <a:solidFill>
                  <a:schemeClr val="tx1"/>
                </a:solidFill>
              </a:rPr>
              <a:t>Containers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running</a:t>
            </a:r>
            <a:r>
              <a:rPr lang="es-ES" sz="800" dirty="0" smtClean="0">
                <a:solidFill>
                  <a:schemeClr val="tx1"/>
                </a:solidFill>
              </a:rPr>
              <a:t> in </a:t>
            </a:r>
            <a:r>
              <a:rPr lang="es-ES" sz="800" dirty="0" err="1" smtClean="0">
                <a:solidFill>
                  <a:schemeClr val="tx1"/>
                </a:solidFill>
              </a:rPr>
              <a:t>the</a:t>
            </a:r>
            <a:r>
              <a:rPr lang="es-ES" sz="800" dirty="0" smtClean="0">
                <a:solidFill>
                  <a:schemeClr val="tx1"/>
                </a:solidFill>
              </a:rPr>
              <a:t> 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.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82" name="Rectángulo redondeado 181"/>
          <p:cNvSpPr/>
          <p:nvPr/>
        </p:nvSpPr>
        <p:spPr>
          <a:xfrm>
            <a:off x="4716016" y="1940077"/>
            <a:ext cx="863999" cy="153069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Services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2124654"/>
            <a:ext cx="209094" cy="20133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13005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45155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53965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815432" y="242088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bg1">
                    <a:lumMod val="50000"/>
                  </a:schemeClr>
                </a:solidFill>
              </a:rPr>
              <a:t>LoadBalancer</a:t>
            </a:r>
            <a:endParaRPr lang="es-E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52936"/>
            <a:ext cx="683996" cy="34073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ClusterIP</a:t>
            </a:r>
          </a:p>
        </p:txBody>
      </p:sp>
      <p:sp>
        <p:nvSpPr>
          <p:cNvPr id="144" name="CuadroTexto 143"/>
          <p:cNvSpPr txBox="1"/>
          <p:nvPr/>
        </p:nvSpPr>
        <p:spPr>
          <a:xfrm>
            <a:off x="4626502" y="2512036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585809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63467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2924944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482071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60848"/>
            <a:ext cx="72653" cy="7309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ángulo 134"/>
          <p:cNvSpPr/>
          <p:nvPr/>
        </p:nvSpPr>
        <p:spPr>
          <a:xfrm>
            <a:off x="4871643" y="2175370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lb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6" name="Rectángulo 135"/>
          <p:cNvSpPr/>
          <p:nvPr/>
        </p:nvSpPr>
        <p:spPr>
          <a:xfrm>
            <a:off x="4860032" y="3034011"/>
            <a:ext cx="613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(hello-svc-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cip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7" name="Conector recto 146"/>
          <p:cNvCxnSpPr>
            <a:stCxn id="146" idx="0"/>
            <a:endCxn id="252" idx="2"/>
          </p:cNvCxnSpPr>
          <p:nvPr/>
        </p:nvCxnSpPr>
        <p:spPr>
          <a:xfrm>
            <a:off x="4552022" y="2517922"/>
            <a:ext cx="228445" cy="6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229155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bg1">
                <a:lumMod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552222"/>
            <a:ext cx="713926" cy="91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636912"/>
            <a:ext cx="253740" cy="341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2211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08" y="2204864"/>
            <a:ext cx="4811256" cy="252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421129"/>
            <a:ext cx="3535549" cy="21599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ángulo 5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4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210146"/>
          </a:xfrm>
        </p:spPr>
        <p:txBody>
          <a:bodyPr>
            <a:normAutofit/>
          </a:bodyPr>
          <a:lstStyle/>
          <a:p>
            <a:r>
              <a:rPr lang="es-ES" dirty="0"/>
              <a:t>3. </a:t>
            </a:r>
            <a:r>
              <a:rPr lang="es-ES" dirty="0" err="1"/>
              <a:t>Lab</a:t>
            </a:r>
            <a:r>
              <a:rPr lang="es-ES" dirty="0"/>
              <a:t> 03: </a:t>
            </a:r>
            <a:r>
              <a:rPr lang="es-ES" dirty="0" err="1"/>
              <a:t>Traffic</a:t>
            </a:r>
            <a:r>
              <a:rPr lang="es-ES" dirty="0"/>
              <a:t> Management: </a:t>
            </a:r>
            <a:r>
              <a:rPr lang="es-ES_tradnl" dirty="0" err="1"/>
              <a:t>Ingress</a:t>
            </a:r>
            <a:r>
              <a:rPr lang="es-ES_tradnl" dirty="0"/>
              <a:t> and Sidecar</a:t>
            </a:r>
            <a:r>
              <a:rPr lang="en-GB" dirty="0"/>
              <a:t> (1/2)</a:t>
            </a:r>
            <a:endParaRPr lang="en-GB" dirty="0"/>
          </a:p>
        </p:txBody>
      </p:sp>
      <p:sp>
        <p:nvSpPr>
          <p:cNvPr id="328" name="Rectángulo 327"/>
          <p:cNvSpPr/>
          <p:nvPr/>
        </p:nvSpPr>
        <p:spPr>
          <a:xfrm>
            <a:off x="401458" y="4365104"/>
            <a:ext cx="8202990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#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deploy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>
                <a:solidFill>
                  <a:srgbClr val="008000"/>
                </a:solidFill>
                <a:latin typeface="Menlo-Regular"/>
              </a:rPr>
              <a:t>sidecar-</a:t>
            </a:r>
            <a:r>
              <a:rPr lang="es-ES" sz="700" i="1" dirty="0" err="1">
                <a:solidFill>
                  <a:srgbClr val="008000"/>
                </a:solidFill>
                <a:latin typeface="Menlo-Regular"/>
              </a:rPr>
              <a:t>injected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v3 and new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Ingress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Resource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definition</a:t>
            </a:r>
            <a:endParaRPr lang="es-ES" sz="7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 smtClean="0">
                <a:solidFill>
                  <a:srgbClr val="000000"/>
                </a:solidFill>
                <a:latin typeface="Menlo-Regular"/>
              </a:rPr>
              <a:t>istioctl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kube-inject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f hello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-v3.yaml </a:t>
            </a:r>
            <a:r>
              <a:rPr lang="mr-IN" sz="7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o hello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-v3-istio.yaml</a:t>
            </a: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-f hello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-</a:t>
            </a:r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v3-istio.yaml</a:t>
            </a: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r>
              <a:rPr lang="es-ES" sz="700" i="1" dirty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call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the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sidecar-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injected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700" i="1" dirty="0" err="1" smtClean="0">
                <a:solidFill>
                  <a:srgbClr val="008000"/>
                </a:solidFill>
                <a:latin typeface="Menlo-Regular"/>
              </a:rPr>
              <a:t>HelloWorld</a:t>
            </a:r>
            <a:r>
              <a:rPr lang="es-ES" sz="700" i="1" dirty="0" smtClean="0">
                <a:solidFill>
                  <a:srgbClr val="008000"/>
                </a:solidFill>
                <a:latin typeface="Menlo-Regular"/>
              </a:rPr>
              <a:t> v3</a:t>
            </a:r>
            <a:endParaRPr lang="es-ES" sz="700" i="1" dirty="0">
              <a:solidFill>
                <a:srgbClr val="008000"/>
              </a:solidFill>
              <a:latin typeface="Menlo-Regular"/>
            </a:endParaRPr>
          </a:p>
          <a:p>
            <a:r>
              <a:rPr lang="es-ES" sz="700" dirty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export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ISTIO_INGRESS_PORT=$(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get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svc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istio-ingress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-n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istio-system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-o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jsonpath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='{.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spec.ports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[0].nodePort}')</a:t>
            </a:r>
          </a:p>
          <a:p>
            <a:r>
              <a:rPr lang="es-ES" sz="7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curl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-s -H "Host: v3.helloworld.com" http://$(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minikube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ip</a:t>
            </a:r>
            <a:r>
              <a:rPr lang="es-ES" sz="700" dirty="0">
                <a:solidFill>
                  <a:srgbClr val="000000"/>
                </a:solidFill>
                <a:latin typeface="Menlo-Regular"/>
              </a:rPr>
              <a:t>):${ISTIO_INGRESS_PORT}/</a:t>
            </a:r>
            <a:r>
              <a:rPr lang="es-ES" sz="700" dirty="0" err="1">
                <a:solidFill>
                  <a:srgbClr val="000000"/>
                </a:solidFill>
                <a:latin typeface="Menlo-Regular"/>
              </a:rPr>
              <a:t>hello</a:t>
            </a:r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>
              <a:solidFill>
                <a:srgbClr val="000000"/>
              </a:solidFill>
              <a:latin typeface="Menlo-Regular"/>
            </a:endParaRPr>
          </a:p>
          <a:p>
            <a:endParaRPr lang="es-ES" sz="700" dirty="0" smtClean="0">
              <a:solidFill>
                <a:srgbClr val="000000"/>
              </a:solidFill>
              <a:latin typeface="Menlo-Regular"/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401458" y="1380698"/>
            <a:ext cx="2514358" cy="28403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endParaRPr lang="en-US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extensions/v1beta1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kind: Deployment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name: hello-v3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namespace: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spec: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replicas: 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template: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metadata: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labels: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app: hello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version: v3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scenario: e2e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spec: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serviceAccountName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hello-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sa</a:t>
            </a:r>
            <a:endParaRPr lang="en-U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containers: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- name: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helloworld</a:t>
            </a:r>
            <a:endParaRPr lang="en-U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image: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/examples-helloworld-v1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env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  - name: SERVICE_VERSION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    value: "v3"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imagePullPolicy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IfNotPresent</a:t>
            </a:r>
            <a:endParaRPr lang="en-US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ports: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        - </a:t>
            </a:r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containerPort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  <a:endParaRPr lang="es-ES_tradnl" sz="7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mr-IN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3131840" y="1380696"/>
            <a:ext cx="2520280" cy="240834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  <a:p>
            <a:r>
              <a:rPr lang="en-US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v1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Service</a:t>
            </a:r>
          </a:p>
          <a:p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hello-svc-np-e2e</a:t>
            </a:r>
          </a:p>
          <a:p>
            <a:r>
              <a:rPr lang="en-US" sz="700" dirty="0">
                <a:latin typeface="Monaco"/>
                <a:cs typeface="Monaco"/>
              </a:rPr>
              <a:t>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n-US" sz="700" dirty="0">
                <a:latin typeface="Monaco"/>
                <a:cs typeface="Monaco"/>
              </a:rPr>
              <a:t>    </a:t>
            </a:r>
            <a:r>
              <a:rPr lang="en-US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en-US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v3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scenario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e2e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es-ES" sz="700" b="1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type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NodePort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ports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es-ES" sz="700" dirty="0">
                <a:latin typeface="Monaco"/>
                <a:cs typeface="Monaco"/>
              </a:rPr>
              <a:t>  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- </a:t>
            </a:r>
            <a:r>
              <a:rPr lang="es-ES" sz="700" b="1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http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port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5040</a:t>
            </a:r>
          </a:p>
          <a:p>
            <a:r>
              <a:rPr lang="ro-RO" sz="700" dirty="0">
                <a:latin typeface="Monaco"/>
                <a:cs typeface="Monaco"/>
              </a:rPr>
              <a:t>    </a:t>
            </a:r>
            <a:r>
              <a:rPr lang="ro-RO" sz="700" dirty="0">
                <a:solidFill>
                  <a:srgbClr val="000000"/>
                </a:solidFill>
                <a:latin typeface="Monaco"/>
                <a:cs typeface="Monaco"/>
              </a:rPr>
              <a:t>targetPort</a:t>
            </a:r>
            <a:r>
              <a:rPr lang="ro-RO" sz="700" b="1" dirty="0">
                <a:solidFill>
                  <a:srgbClr val="000000"/>
                </a:solidFill>
                <a:latin typeface="Monaco"/>
                <a:cs typeface="Monaco"/>
              </a:rPr>
              <a:t>: 5000</a:t>
            </a:r>
          </a:p>
          <a:p>
            <a:r>
              <a:rPr lang="ro-RO" sz="700" dirty="0">
                <a:latin typeface="Monaco"/>
                <a:cs typeface="Monaco"/>
              </a:rPr>
              <a:t>  </a:t>
            </a:r>
            <a:r>
              <a:rPr lang="ro-RO" sz="700" dirty="0">
                <a:solidFill>
                  <a:srgbClr val="000000"/>
                </a:solidFill>
                <a:latin typeface="Monaco"/>
                <a:cs typeface="Monaco"/>
              </a:rPr>
              <a:t>selector</a:t>
            </a:r>
            <a:r>
              <a:rPr lang="ro-RO" sz="700" b="1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ro-RO" sz="700" dirty="0">
                <a:latin typeface="Monaco"/>
                <a:cs typeface="Monaco"/>
              </a:rPr>
              <a:t>    </a:t>
            </a:r>
            <a:r>
              <a:rPr lang="ro-RO" sz="700" dirty="0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ro-RO" sz="700" b="1" dirty="0">
                <a:solidFill>
                  <a:srgbClr val="000000"/>
                </a:solidFill>
                <a:latin typeface="Monaco"/>
                <a:cs typeface="Monaco"/>
              </a:rPr>
              <a:t>: hello</a:t>
            </a:r>
          </a:p>
          <a:p>
            <a:r>
              <a:rPr lang="mr-IN" sz="700" dirty="0">
                <a:latin typeface="Monaco"/>
                <a:cs typeface="Monaco"/>
              </a:rPr>
              <a:t>    </a:t>
            </a:r>
            <a:r>
              <a:rPr lang="mr-IN" sz="700" dirty="0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mr-IN" sz="700" b="1" dirty="0">
                <a:solidFill>
                  <a:srgbClr val="000000"/>
                </a:solidFill>
                <a:latin typeface="Monaco"/>
                <a:cs typeface="Monaco"/>
              </a:rPr>
              <a:t>: v3</a:t>
            </a:r>
          </a:p>
          <a:p>
            <a:r>
              <a:rPr lang="es-ES" sz="700" dirty="0">
                <a:latin typeface="Monaco"/>
                <a:cs typeface="Monaco"/>
              </a:rPr>
              <a:t>    </a:t>
            </a:r>
            <a:r>
              <a:rPr lang="es-ES" sz="700" dirty="0" err="1">
                <a:solidFill>
                  <a:srgbClr val="000000"/>
                </a:solidFill>
                <a:latin typeface="Monaco"/>
                <a:cs typeface="Monaco"/>
              </a:rPr>
              <a:t>scenario</a:t>
            </a:r>
            <a:r>
              <a:rPr lang="es-ES" sz="700" b="1" dirty="0">
                <a:solidFill>
                  <a:srgbClr val="000000"/>
                </a:solidFill>
                <a:latin typeface="Monaco"/>
                <a:cs typeface="Monaco"/>
              </a:rPr>
              <a:t>: e2e</a:t>
            </a:r>
          </a:p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868144" y="1380696"/>
            <a:ext cx="2520280" cy="240834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---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apiVersion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extensions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/v1beta1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kind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Ingress</a:t>
            </a: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metadata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hello-ing-e2e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labels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app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version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v3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scenario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e2e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annotations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kubernetes.io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ingress.class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istio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namespace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spec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rules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host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v3.helloworld.com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http: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paths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-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path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/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hello</a:t>
            </a:r>
            <a:endParaRPr lang="de-DE" sz="700" dirty="0">
              <a:solidFill>
                <a:srgbClr val="000000"/>
              </a:solidFill>
              <a:latin typeface="Monaco"/>
              <a:cs typeface="Monaco"/>
            </a:endParaRP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backend: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serviceName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hello-svc-np-e2e</a:t>
            </a:r>
          </a:p>
          <a:p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          </a:t>
            </a:r>
            <a:r>
              <a:rPr lang="de-DE" sz="700" dirty="0" err="1">
                <a:solidFill>
                  <a:srgbClr val="000000"/>
                </a:solidFill>
                <a:latin typeface="Monaco"/>
                <a:cs typeface="Monaco"/>
              </a:rPr>
              <a:t>servicePort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: 5040</a:t>
            </a:r>
          </a:p>
          <a:p>
            <a:r>
              <a:rPr lang="de-DE" sz="700" dirty="0" smtClean="0">
                <a:solidFill>
                  <a:srgbClr val="000000"/>
                </a:solidFill>
                <a:latin typeface="Monaco"/>
                <a:cs typeface="Monaco"/>
              </a:rPr>
              <a:t>-</a:t>
            </a:r>
            <a:r>
              <a:rPr lang="de-DE" sz="700" dirty="0">
                <a:solidFill>
                  <a:srgbClr val="000000"/>
                </a:solidFill>
                <a:latin typeface="Monaco"/>
                <a:cs typeface="Monaco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8683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Service </a:t>
            </a:r>
            <a:r>
              <a:rPr lang="es-ES" dirty="0" err="1" smtClean="0"/>
              <a:t>Mesh</a:t>
            </a:r>
            <a:r>
              <a:rPr lang="es-ES" dirty="0" smtClean="0"/>
              <a:t> - Reference 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</a:t>
            </a:r>
            <a:r>
              <a:rPr lang="en-US" sz="1000" dirty="0" smtClean="0">
                <a:hlinkClick r:id="rId2"/>
              </a:rPr>
              <a:t>servicemesh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942" y="1413296"/>
            <a:ext cx="4748322" cy="46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44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Service </a:t>
            </a:r>
            <a:r>
              <a:rPr lang="es-ES" dirty="0" err="1" smtClean="0"/>
              <a:t>Mesh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</a:t>
            </a:r>
            <a:r>
              <a:rPr lang="es-ES" dirty="0" err="1" smtClean="0"/>
              <a:t>Istio</a:t>
            </a:r>
            <a:r>
              <a:rPr lang="es-ES" dirty="0" smtClean="0"/>
              <a:t> Framework</a:t>
            </a:r>
            <a:endParaRPr lang="en-GB" dirty="0"/>
          </a:p>
        </p:txBody>
      </p:sp>
      <p:sp>
        <p:nvSpPr>
          <p:cNvPr id="105" name="Elipse 104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6" name="Elipse 105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107" name="Elipse 106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Elipse 107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9" name="Elipse 108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0" name="Elipse 109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Elipse 111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4" name="Elipse 11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5" name="Elipse 11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6" name="Elipse 115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7" name="Elipse 116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8" name="Elipse 117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9" name="Rectángulo 118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0" name="Rectángulo 119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ángulo redondeado 120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2" name="Elipse 121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3" name="Elipse 1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4" name="Elipse 123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6" name="Rectángulo 125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906680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0" idx="0"/>
            <a:endCxn id="128" idx="0"/>
          </p:cNvCxnSpPr>
          <p:nvPr/>
        </p:nvCxnSpPr>
        <p:spPr>
          <a:xfrm flipH="1" flipV="1">
            <a:off x="5907139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0" name="Arco 129"/>
          <p:cNvSpPr>
            <a:spLocks noChangeAspect="1"/>
          </p:cNvSpPr>
          <p:nvPr/>
        </p:nvSpPr>
        <p:spPr>
          <a:xfrm rot="5400000">
            <a:off x="5730397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1" name="Conector recto 130"/>
          <p:cNvCxnSpPr>
            <a:stCxn id="124" idx="6"/>
            <a:endCxn id="130" idx="2"/>
          </p:cNvCxnSpPr>
          <p:nvPr/>
        </p:nvCxnSpPr>
        <p:spPr>
          <a:xfrm>
            <a:off x="5503053" y="2973546"/>
            <a:ext cx="316317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2" name="Conector recto 131"/>
          <p:cNvCxnSpPr>
            <a:stCxn id="133" idx="2"/>
            <a:endCxn id="111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3" name="Arco 1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4" name="Rectángulo redondeado 1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35" name="Rectángulo redondeado 1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6" name="Conector recto 135"/>
          <p:cNvCxnSpPr>
            <a:stCxn id="122" idx="6"/>
            <a:endCxn id="145" idx="0"/>
          </p:cNvCxnSpPr>
          <p:nvPr/>
        </p:nvCxnSpPr>
        <p:spPr>
          <a:xfrm flipV="1">
            <a:off x="5503053" y="1896618"/>
            <a:ext cx="314196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7" name="Conector recto 136"/>
          <p:cNvCxnSpPr>
            <a:stCxn id="128" idx="2"/>
            <a:endCxn id="118" idx="2"/>
          </p:cNvCxnSpPr>
          <p:nvPr/>
        </p:nvCxnSpPr>
        <p:spPr>
          <a:xfrm flipV="1">
            <a:off x="5995654" y="2479026"/>
            <a:ext cx="366984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8" name="Conector recto 137"/>
          <p:cNvCxnSpPr>
            <a:stCxn id="139" idx="2"/>
            <a:endCxn id="113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9" name="Arco 138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stCxn id="141" idx="0"/>
            <a:endCxn id="139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1" name="Arco 140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2" name="Conector recto 141"/>
          <p:cNvCxnSpPr>
            <a:stCxn id="107" idx="6"/>
            <a:endCxn id="141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3" name="Conector recto 142"/>
          <p:cNvCxnSpPr>
            <a:stCxn id="123" idx="6"/>
            <a:endCxn id="117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Arco 143"/>
          <p:cNvSpPr>
            <a:spLocks noChangeAspect="1"/>
          </p:cNvSpPr>
          <p:nvPr/>
        </p:nvSpPr>
        <p:spPr>
          <a:xfrm rot="10800000">
            <a:off x="5906222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5" name="Arco 144"/>
          <p:cNvSpPr>
            <a:spLocks noChangeAspect="1"/>
          </p:cNvSpPr>
          <p:nvPr/>
        </p:nvSpPr>
        <p:spPr>
          <a:xfrm>
            <a:off x="5728276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6" name="Conector recto 145"/>
          <p:cNvCxnSpPr>
            <a:stCxn id="145" idx="2"/>
            <a:endCxn id="144" idx="2"/>
          </p:cNvCxnSpPr>
          <p:nvPr/>
        </p:nvCxnSpPr>
        <p:spPr>
          <a:xfrm>
            <a:off x="5906222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7" name="Conector recto 146"/>
          <p:cNvCxnSpPr>
            <a:stCxn id="144" idx="0"/>
            <a:endCxn id="116" idx="2"/>
          </p:cNvCxnSpPr>
          <p:nvPr/>
        </p:nvCxnSpPr>
        <p:spPr>
          <a:xfrm>
            <a:off x="5995195" y="2401563"/>
            <a:ext cx="367443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8" name="Conector recto 147"/>
          <p:cNvCxnSpPr>
            <a:endCxn id="107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Rectángulo 148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0" name="Rectángulo redondeado 149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51" name="Rectángulo redondeado 150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52" name="Conector recto 151"/>
          <p:cNvCxnSpPr>
            <a:stCxn id="154" idx="0"/>
            <a:endCxn id="109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3" name="Conector recto 152"/>
          <p:cNvCxnSpPr>
            <a:stCxn id="154" idx="2"/>
            <a:endCxn id="133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4" name="Arco 153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5" name="Conector recto 154"/>
          <p:cNvCxnSpPr>
            <a:stCxn id="156" idx="2"/>
            <a:endCxn id="115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6" name="Arco 155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7" name="Conector recto 156"/>
          <p:cNvCxnSpPr>
            <a:endCxn id="156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recto 157"/>
          <p:cNvCxnSpPr>
            <a:stCxn id="159" idx="2"/>
            <a:endCxn id="114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9" name="Arco 158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0" name="Rectángulo 159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61" name="Conector recto 160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2" name="Y 161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163" name="Imagen 1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164" name="Rectángulo redondeado 16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165" name="Rectángulo 164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6" name="Rectángulo redondeado 165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7" name="Elipse 166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8" name="Rectángulo 167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169" name="Conector recto 168"/>
          <p:cNvCxnSpPr>
            <a:stCxn id="167" idx="6"/>
            <a:endCxn id="112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0" name="Conector recto 169"/>
          <p:cNvCxnSpPr>
            <a:stCxn id="191" idx="2"/>
            <a:endCxn id="105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1" name="Rectángulo 170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74" name="Rectángulo 173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pic>
        <p:nvPicPr>
          <p:cNvPr id="175" name="Imagen 1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177" name="Imagen 1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179" name="Imagen 1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180" name="Imagen 1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181" name="Imagen 1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182" name="Imagen 18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8258" y="2260898"/>
            <a:ext cx="187878" cy="179996"/>
          </a:xfrm>
          <a:prstGeom prst="rect">
            <a:avLst/>
          </a:prstGeom>
        </p:spPr>
      </p:pic>
      <p:cxnSp>
        <p:nvCxnSpPr>
          <p:cNvPr id="183" name="Conector recto 182"/>
          <p:cNvCxnSpPr>
            <a:stCxn id="108" idx="6"/>
            <a:endCxn id="106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4" name="Conector recto 183"/>
          <p:cNvCxnSpPr>
            <a:stCxn id="186" idx="0"/>
            <a:endCxn id="110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5" name="Conector recto 184"/>
          <p:cNvCxnSpPr>
            <a:stCxn id="186" idx="2"/>
            <a:endCxn id="187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6" name="Arco 185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Arco 186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8" name="Conector recto 187"/>
          <p:cNvCxnSpPr>
            <a:stCxn id="189" idx="0"/>
            <a:endCxn id="187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9" name="Arco 188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0" name="Conector recto 189"/>
          <p:cNvCxnSpPr>
            <a:stCxn id="189" idx="2"/>
            <a:endCxn id="191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1" name="Arco 190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2" name="Imagen 1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696480"/>
          </a:xfrm>
        </p:spPr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Istio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s-ES" dirty="0" smtClean="0"/>
              <a:t> E2E </a:t>
            </a:r>
            <a:r>
              <a:rPr lang="es-ES" dirty="0" err="1" smtClean="0"/>
              <a:t>Secure</a:t>
            </a:r>
            <a:r>
              <a:rPr lang="es-ES" dirty="0" smtClean="0"/>
              <a:t> </a:t>
            </a:r>
            <a:r>
              <a:rPr lang="es-ES" dirty="0" err="1" smtClean="0"/>
              <a:t>Traffic</a:t>
            </a:r>
            <a:r>
              <a:rPr lang="es-ES" dirty="0" smtClean="0"/>
              <a:t> Management</a:t>
            </a:r>
            <a:endParaRPr lang="en-GB" dirty="0"/>
          </a:p>
        </p:txBody>
      </p:sp>
      <p:sp>
        <p:nvSpPr>
          <p:cNvPr id="233" name="Elipse 232"/>
          <p:cNvSpPr>
            <a:spLocks noChangeAspect="1"/>
          </p:cNvSpPr>
          <p:nvPr/>
        </p:nvSpPr>
        <p:spPr>
          <a:xfrm>
            <a:off x="3163601" y="2344018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4" name="Elipse 233"/>
          <p:cNvSpPr>
            <a:spLocks noChangeAspect="1"/>
          </p:cNvSpPr>
          <p:nvPr/>
        </p:nvSpPr>
        <p:spPr>
          <a:xfrm>
            <a:off x="3163601" y="2194330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35" name="Elipse 234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6" name="Elipse 23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7" name="Elipse 236"/>
          <p:cNvSpPr>
            <a:spLocks noChangeAspect="1"/>
          </p:cNvSpPr>
          <p:nvPr/>
        </p:nvSpPr>
        <p:spPr>
          <a:xfrm>
            <a:off x="5848250" y="40393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8" name="Elipse 237"/>
          <p:cNvSpPr>
            <a:spLocks noChangeAspect="1"/>
          </p:cNvSpPr>
          <p:nvPr/>
        </p:nvSpPr>
        <p:spPr>
          <a:xfrm>
            <a:off x="5848693" y="4191751"/>
            <a:ext cx="149550" cy="144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9" name="Elipse 238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1" name="Elipse 240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2" name="Elipse 241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3" name="Elipse 242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4" name="Elipse 243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5" name="Elipse 244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6" name="Elipse 245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7" name="Rectángulo 246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48" name="Rectángulo 247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49" name="Rectángulo redondeado 248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53" name="Rectángulo 252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4" name="Rectángulo 253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5" name="Rectángulo 254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 smtClean="0">
                <a:solidFill>
                  <a:schemeClr val="tx1"/>
                </a:solidFill>
              </a:rPr>
              <a:t>3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6" name="Arco 255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7" name="Conector recto 256"/>
          <p:cNvCxnSpPr>
            <a:stCxn id="258" idx="0"/>
            <a:endCxn id="256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58" name="Arco 257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9" name="Conector recto 258"/>
          <p:cNvCxnSpPr>
            <a:stCxn id="252" idx="6"/>
            <a:endCxn id="258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0" name="Conector recto 259"/>
          <p:cNvCxnSpPr>
            <a:stCxn id="261" idx="2"/>
            <a:endCxn id="239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1" name="Arco 260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2" name="Rectángulo redondeado 261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63" name="Rectángulo redondeado 262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64" name="Conector recto 263"/>
          <p:cNvCxnSpPr>
            <a:stCxn id="250" idx="6"/>
            <a:endCxn id="27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5" name="Conector recto 264"/>
          <p:cNvCxnSpPr>
            <a:stCxn id="256" idx="2"/>
            <a:endCxn id="246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6" name="Conector recto 265"/>
          <p:cNvCxnSpPr>
            <a:stCxn id="267" idx="2"/>
            <a:endCxn id="241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7" name="Arco 266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8" name="Conector recto 267"/>
          <p:cNvCxnSpPr>
            <a:stCxn id="269" idx="0"/>
            <a:endCxn id="267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9" name="Arco 268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0" name="Conector recto 269"/>
          <p:cNvCxnSpPr>
            <a:stCxn id="235" idx="6"/>
            <a:endCxn id="269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1" name="Conector recto 270"/>
          <p:cNvCxnSpPr>
            <a:stCxn id="251" idx="6"/>
            <a:endCxn id="245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2" name="Arco 27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3" name="Arco 27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4" name="Conector recto 273"/>
          <p:cNvCxnSpPr>
            <a:stCxn id="273" idx="2"/>
            <a:endCxn id="27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5" name="Conector recto 274"/>
          <p:cNvCxnSpPr>
            <a:stCxn id="272" idx="0"/>
            <a:endCxn id="244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6" name="Conector recto 275"/>
          <p:cNvCxnSpPr>
            <a:endCxn id="235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7" name="Rectángulo 276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8" name="Rectángulo redondeado 277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9" name="Rectángulo redondeado 278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280" name="Conector recto 279"/>
          <p:cNvCxnSpPr>
            <a:stCxn id="282" idx="0"/>
            <a:endCxn id="237" idx="2"/>
          </p:cNvCxnSpPr>
          <p:nvPr/>
        </p:nvCxnSpPr>
        <p:spPr>
          <a:xfrm>
            <a:off x="4289174" y="4108268"/>
            <a:ext cx="1559076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1" name="Conector recto 280"/>
          <p:cNvCxnSpPr>
            <a:stCxn id="282" idx="2"/>
            <a:endCxn id="261" idx="0"/>
          </p:cNvCxnSpPr>
          <p:nvPr/>
        </p:nvCxnSpPr>
        <p:spPr>
          <a:xfrm flipV="1">
            <a:off x="4200201" y="3070186"/>
            <a:ext cx="917" cy="9495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2" name="Arco 281"/>
          <p:cNvSpPr>
            <a:spLocks noChangeAspect="1"/>
          </p:cNvSpPr>
          <p:nvPr/>
        </p:nvSpPr>
        <p:spPr>
          <a:xfrm rot="10800000">
            <a:off x="4200201" y="393123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3" name="Conector recto 282"/>
          <p:cNvCxnSpPr>
            <a:stCxn id="284" idx="2"/>
            <a:endCxn id="243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4" name="Arco 283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5" name="Conector recto 284"/>
          <p:cNvCxnSpPr>
            <a:endCxn id="284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6" name="Conector recto 285"/>
          <p:cNvCxnSpPr>
            <a:stCxn id="287" idx="2"/>
            <a:endCxn id="242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7" name="Arco 286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8" name="Rectángulo 287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89" name="Conector recto 288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0" name="Y 289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291" name="Imagen 2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839" y="1832571"/>
            <a:ext cx="143997" cy="143997"/>
          </a:xfrm>
          <a:prstGeom prst="rect">
            <a:avLst/>
          </a:prstGeom>
        </p:spPr>
      </p:pic>
      <p:sp>
        <p:nvSpPr>
          <p:cNvPr id="292" name="Rectángulo redondeado 291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293" name="Rectángulo 292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94" name="Rectángulo redondeado 293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95" name="Elipse 294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96" name="Rectángulo 295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297" name="Conector recto 296"/>
          <p:cNvCxnSpPr>
            <a:stCxn id="295" idx="6"/>
            <a:endCxn id="240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98" name="Conector recto 297"/>
          <p:cNvCxnSpPr>
            <a:stCxn id="317" idx="2"/>
            <a:endCxn id="233" idx="2"/>
          </p:cNvCxnSpPr>
          <p:nvPr/>
        </p:nvCxnSpPr>
        <p:spPr>
          <a:xfrm>
            <a:off x="2956425" y="2415710"/>
            <a:ext cx="207176" cy="3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9" name="Rectángulo 298"/>
          <p:cNvSpPr/>
          <p:nvPr/>
        </p:nvSpPr>
        <p:spPr>
          <a:xfrm>
            <a:off x="3159064" y="28416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CA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0" name="Rectángulo 299"/>
          <p:cNvSpPr/>
          <p:nvPr/>
        </p:nvSpPr>
        <p:spPr>
          <a:xfrm>
            <a:off x="3158814" y="3163778"/>
            <a:ext cx="506662" cy="249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301" name="Rectángulo 300"/>
          <p:cNvSpPr/>
          <p:nvPr/>
        </p:nvSpPr>
        <p:spPr>
          <a:xfrm>
            <a:off x="3158814" y="3480547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Mixer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2" name="Rectángulo 301"/>
          <p:cNvSpPr/>
          <p:nvPr/>
        </p:nvSpPr>
        <p:spPr>
          <a:xfrm>
            <a:off x="3159064" y="3797848"/>
            <a:ext cx="506662" cy="2499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ap="rnd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Istio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Auth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3" name="Imagen 30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810" y="2265324"/>
            <a:ext cx="187878" cy="179996"/>
          </a:xfrm>
          <a:prstGeom prst="rect">
            <a:avLst/>
          </a:prstGeom>
        </p:spPr>
      </p:pic>
      <p:pic>
        <p:nvPicPr>
          <p:cNvPr id="304" name="Imagen 3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796" y="2892390"/>
            <a:ext cx="143997" cy="143997"/>
          </a:xfrm>
          <a:prstGeom prst="rect">
            <a:avLst/>
          </a:prstGeom>
        </p:spPr>
      </p:pic>
      <p:pic>
        <p:nvPicPr>
          <p:cNvPr id="305" name="Imagen 3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253" y="4027775"/>
            <a:ext cx="143997" cy="143997"/>
          </a:xfrm>
          <a:prstGeom prst="rect">
            <a:avLst/>
          </a:prstGeom>
        </p:spPr>
      </p:pic>
      <p:pic>
        <p:nvPicPr>
          <p:cNvPr id="306" name="Imagen 3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859" y="1976568"/>
            <a:ext cx="143997" cy="143997"/>
          </a:xfrm>
          <a:prstGeom prst="rect">
            <a:avLst/>
          </a:prstGeom>
        </p:spPr>
      </p:pic>
      <p:pic>
        <p:nvPicPr>
          <p:cNvPr id="307" name="Imagen 3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9347" y="2287488"/>
            <a:ext cx="187878" cy="179996"/>
          </a:xfrm>
          <a:prstGeom prst="rect">
            <a:avLst/>
          </a:prstGeom>
        </p:spPr>
      </p:pic>
      <p:pic>
        <p:nvPicPr>
          <p:cNvPr id="308" name="Imagen 3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899" y="2424430"/>
            <a:ext cx="187878" cy="179996"/>
          </a:xfrm>
          <a:prstGeom prst="rect">
            <a:avLst/>
          </a:prstGeom>
        </p:spPr>
      </p:pic>
      <p:cxnSp>
        <p:nvCxnSpPr>
          <p:cNvPr id="309" name="Conector recto 308"/>
          <p:cNvCxnSpPr>
            <a:stCxn id="236" idx="6"/>
            <a:endCxn id="234" idx="2"/>
          </p:cNvCxnSpPr>
          <p:nvPr/>
        </p:nvCxnSpPr>
        <p:spPr>
          <a:xfrm>
            <a:off x="2670991" y="2263478"/>
            <a:ext cx="492610" cy="28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0" name="Conector recto 309"/>
          <p:cNvCxnSpPr>
            <a:stCxn id="312" idx="0"/>
            <a:endCxn id="238" idx="2"/>
          </p:cNvCxnSpPr>
          <p:nvPr/>
        </p:nvCxnSpPr>
        <p:spPr>
          <a:xfrm>
            <a:off x="4217041" y="4260668"/>
            <a:ext cx="1631652" cy="308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1" name="Conector recto 310"/>
          <p:cNvCxnSpPr>
            <a:stCxn id="312" idx="2"/>
            <a:endCxn id="313" idx="2"/>
          </p:cNvCxnSpPr>
          <p:nvPr/>
        </p:nvCxnSpPr>
        <p:spPr>
          <a:xfrm flipH="1" flipV="1">
            <a:off x="4126515" y="2808497"/>
            <a:ext cx="1553" cy="1363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2" name="Arco 311"/>
          <p:cNvSpPr>
            <a:spLocks noChangeAspect="1"/>
          </p:cNvSpPr>
          <p:nvPr/>
        </p:nvSpPr>
        <p:spPr>
          <a:xfrm rot="10800000">
            <a:off x="4128068" y="4083639"/>
            <a:ext cx="177946" cy="177029"/>
          </a:xfrm>
          <a:prstGeom prst="arc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3" name="Arco 312"/>
          <p:cNvSpPr>
            <a:spLocks noChangeAspect="1"/>
          </p:cNvSpPr>
          <p:nvPr/>
        </p:nvSpPr>
        <p:spPr>
          <a:xfrm>
            <a:off x="3948569" y="271998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4" name="Conector recto 313"/>
          <p:cNvCxnSpPr>
            <a:stCxn id="315" idx="0"/>
            <a:endCxn id="313" idx="0"/>
          </p:cNvCxnSpPr>
          <p:nvPr/>
        </p:nvCxnSpPr>
        <p:spPr>
          <a:xfrm flipV="1">
            <a:off x="2957496" y="2719982"/>
            <a:ext cx="1080046" cy="21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5" name="Arco 314"/>
          <p:cNvSpPr>
            <a:spLocks noChangeAspect="1"/>
          </p:cNvSpPr>
          <p:nvPr/>
        </p:nvSpPr>
        <p:spPr>
          <a:xfrm rot="10800000">
            <a:off x="2868523" y="25431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6" name="Conector recto 315"/>
          <p:cNvCxnSpPr>
            <a:stCxn id="315" idx="2"/>
            <a:endCxn id="317" idx="0"/>
          </p:cNvCxnSpPr>
          <p:nvPr/>
        </p:nvCxnSpPr>
        <p:spPr>
          <a:xfrm flipH="1" flipV="1">
            <a:off x="2867910" y="2504683"/>
            <a:ext cx="613" cy="1269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7" name="Arco 316"/>
          <p:cNvSpPr>
            <a:spLocks noChangeAspect="1"/>
          </p:cNvSpPr>
          <p:nvPr/>
        </p:nvSpPr>
        <p:spPr>
          <a:xfrm rot="16200000">
            <a:off x="2867451" y="241616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8" name="Imagen 3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7142" y="4170670"/>
            <a:ext cx="187878" cy="179996"/>
          </a:xfrm>
          <a:prstGeom prst="rect">
            <a:avLst/>
          </a:prstGeom>
        </p:spPr>
      </p:pic>
      <p:sp>
        <p:nvSpPr>
          <p:cNvPr id="319" name="Rectángulo 318"/>
          <p:cNvSpPr/>
          <p:nvPr/>
        </p:nvSpPr>
        <p:spPr>
          <a:xfrm>
            <a:off x="3410470" y="5286207"/>
            <a:ext cx="2945559" cy="3385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800" b="1" dirty="0" smtClean="0"/>
              <a:t>To implement this, follow this guide:</a:t>
            </a:r>
          </a:p>
          <a:p>
            <a:r>
              <a:rPr lang="en-US" sz="800" dirty="0" smtClean="0">
                <a:hlinkClick r:id="rId4"/>
              </a:rPr>
              <a:t>https</a:t>
            </a:r>
            <a:r>
              <a:rPr lang="en-US" sz="800" dirty="0">
                <a:hlinkClick r:id="rId4"/>
              </a:rPr>
              <a:t>://github.com/kelseyhightower/istio-ingress-</a:t>
            </a:r>
            <a:r>
              <a:rPr lang="en-US" sz="800" dirty="0" smtClean="0">
                <a:hlinkClick r:id="rId4"/>
              </a:rPr>
              <a:t>tutorial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3280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730312" y="37304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9" name="Elipse 138"/>
          <p:cNvSpPr>
            <a:spLocks noChangeAspect="1"/>
          </p:cNvSpPr>
          <p:nvPr/>
        </p:nvSpPr>
        <p:spPr>
          <a:xfrm>
            <a:off x="5730312" y="381899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8" name="Elipse 67"/>
          <p:cNvSpPr>
            <a:spLocks noChangeAspect="1"/>
          </p:cNvSpPr>
          <p:nvPr/>
        </p:nvSpPr>
        <p:spPr>
          <a:xfrm>
            <a:off x="4272788" y="286156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Elipse 129"/>
          <p:cNvSpPr>
            <a:spLocks noChangeAspect="1"/>
          </p:cNvSpPr>
          <p:nvPr/>
        </p:nvSpPr>
        <p:spPr>
          <a:xfrm>
            <a:off x="4272788" y="2932468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284097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4284097" y="2407235"/>
            <a:ext cx="209094" cy="201335"/>
          </a:xfrm>
          <a:prstGeom prst="ellipse">
            <a:avLst/>
          </a:prstGeom>
          <a:solidFill>
            <a:schemeClr val="accent4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447253" y="233342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6" name="Elipse 85"/>
          <p:cNvSpPr>
            <a:spLocks noChangeAspect="1"/>
          </p:cNvSpPr>
          <p:nvPr/>
        </p:nvSpPr>
        <p:spPr>
          <a:xfrm>
            <a:off x="5447253" y="2385654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7" name="Elipse 66"/>
          <p:cNvSpPr>
            <a:spLocks noChangeAspect="1"/>
          </p:cNvSpPr>
          <p:nvPr/>
        </p:nvSpPr>
        <p:spPr>
          <a:xfrm>
            <a:off x="5447253" y="2442235"/>
            <a:ext cx="209094" cy="201335"/>
          </a:xfrm>
          <a:prstGeom prst="ellipse">
            <a:avLst/>
          </a:prstGeom>
          <a:solidFill>
            <a:schemeClr val="tx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05: </a:t>
            </a:r>
            <a:r>
              <a:rPr lang="es-ES" dirty="0" err="1" smtClean="0"/>
              <a:t>Chaining</a:t>
            </a:r>
            <a:r>
              <a:rPr lang="es-ES" dirty="0" smtClean="0"/>
              <a:t> </a:t>
            </a:r>
            <a:r>
              <a:rPr lang="es-ES" dirty="0" err="1" smtClean="0"/>
              <a:t>APIs</a:t>
            </a:r>
            <a:r>
              <a:rPr lang="es-ES" dirty="0" smtClean="0"/>
              <a:t> (</a:t>
            </a:r>
            <a:r>
              <a:rPr lang="es-ES" dirty="0" err="1" smtClean="0"/>
              <a:t>PoC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14" name="Rectángulo 13"/>
          <p:cNvSpPr/>
          <p:nvPr/>
        </p:nvSpPr>
        <p:spPr>
          <a:xfrm>
            <a:off x="2388925" y="1420360"/>
            <a:ext cx="4785677" cy="29519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err="1" smtClean="0">
                <a:solidFill>
                  <a:schemeClr val="tx1"/>
                </a:solidFill>
              </a:rPr>
              <a:t>Hosting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266926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154147" y="1938177"/>
            <a:ext cx="972000" cy="1326763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272788" y="2828558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107" idx="0"/>
          </p:cNvCxnSpPr>
          <p:nvPr/>
        </p:nvCxnSpPr>
        <p:spPr>
          <a:xfrm flipV="1">
            <a:off x="5150766" y="2523891"/>
            <a:ext cx="104" cy="1176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4973278" y="25530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268713" y="1933862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ángulo redondeado 61"/>
          <p:cNvSpPr/>
          <p:nvPr/>
        </p:nvSpPr>
        <p:spPr>
          <a:xfrm>
            <a:off x="5354147" y="1938177"/>
            <a:ext cx="720000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3" name="Rectángulo redondeado 62"/>
          <p:cNvSpPr/>
          <p:nvPr/>
        </p:nvSpPr>
        <p:spPr>
          <a:xfrm>
            <a:off x="5446362" y="2184289"/>
            <a:ext cx="537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0" name="Arco 89"/>
          <p:cNvSpPr>
            <a:spLocks noChangeAspect="1"/>
          </p:cNvSpPr>
          <p:nvPr/>
        </p:nvSpPr>
        <p:spPr>
          <a:xfrm rot="16200000">
            <a:off x="5203573" y="248673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3" name="Conector recto 102"/>
          <p:cNvCxnSpPr>
            <a:stCxn id="137" idx="0"/>
            <a:endCxn id="104" idx="2"/>
          </p:cNvCxnSpPr>
          <p:nvPr/>
        </p:nvCxnSpPr>
        <p:spPr>
          <a:xfrm>
            <a:off x="4113114" y="3298929"/>
            <a:ext cx="1001576" cy="41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4" name="Arco 103"/>
          <p:cNvSpPr>
            <a:spLocks noChangeAspect="1"/>
          </p:cNvSpPr>
          <p:nvPr/>
        </p:nvSpPr>
        <p:spPr>
          <a:xfrm rot="5400000">
            <a:off x="5025717" y="312185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/>
          <p:cNvCxnSpPr>
            <a:stCxn id="104" idx="0"/>
            <a:endCxn id="90" idx="0"/>
          </p:cNvCxnSpPr>
          <p:nvPr/>
        </p:nvCxnSpPr>
        <p:spPr>
          <a:xfrm flipV="1">
            <a:off x="5203205" y="2575246"/>
            <a:ext cx="827" cy="635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7" name="Arco 106"/>
          <p:cNvSpPr>
            <a:spLocks noChangeAspect="1"/>
          </p:cNvSpPr>
          <p:nvPr/>
        </p:nvSpPr>
        <p:spPr>
          <a:xfrm rot="16200000">
            <a:off x="5150411" y="24353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4284097" y="2299607"/>
            <a:ext cx="755999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6" name="Conector recto 115"/>
          <p:cNvCxnSpPr>
            <a:stCxn id="115" idx="2"/>
            <a:endCxn id="98" idx="0"/>
          </p:cNvCxnSpPr>
          <p:nvPr/>
        </p:nvCxnSpPr>
        <p:spPr>
          <a:xfrm>
            <a:off x="4113664" y="1877206"/>
            <a:ext cx="1965877" cy="75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3" name="Rectángulo 72"/>
          <p:cNvSpPr/>
          <p:nvPr/>
        </p:nvSpPr>
        <p:spPr>
          <a:xfrm>
            <a:off x="2015750" y="1690063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8" name="Y 87"/>
          <p:cNvSpPr>
            <a:spLocks noChangeAspect="1"/>
          </p:cNvSpPr>
          <p:nvPr/>
        </p:nvSpPr>
        <p:spPr>
          <a:xfrm>
            <a:off x="2102856" y="1978058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2" name="Rectángulo 121"/>
          <p:cNvSpPr/>
          <p:nvPr/>
        </p:nvSpPr>
        <p:spPr>
          <a:xfrm>
            <a:off x="6397873" y="2575510"/>
            <a:ext cx="39754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(gis-test-api)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3" name="Rectángulo 122"/>
          <p:cNvSpPr/>
          <p:nvPr/>
        </p:nvSpPr>
        <p:spPr>
          <a:xfrm>
            <a:off x="5457623" y="2580260"/>
            <a:ext cx="52578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(gis-test-sidecar)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4" name="Rectángulo 123"/>
          <p:cNvSpPr/>
          <p:nvPr/>
        </p:nvSpPr>
        <p:spPr>
          <a:xfrm>
            <a:off x="4280095" y="3053581"/>
            <a:ext cx="7566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(test1-ambassador- 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25" name="Rectángulo 124"/>
          <p:cNvSpPr/>
          <p:nvPr/>
        </p:nvSpPr>
        <p:spPr>
          <a:xfrm>
            <a:off x="4501515" y="2518887"/>
            <a:ext cx="333425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(test1-svc)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69" name="Arco 68"/>
          <p:cNvSpPr>
            <a:spLocks noChangeAspect="1"/>
          </p:cNvSpPr>
          <p:nvPr/>
        </p:nvSpPr>
        <p:spPr>
          <a:xfrm>
            <a:off x="3776192" y="25064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Arco 69"/>
          <p:cNvSpPr>
            <a:spLocks noChangeAspect="1"/>
          </p:cNvSpPr>
          <p:nvPr/>
        </p:nvSpPr>
        <p:spPr>
          <a:xfrm rot="10800000">
            <a:off x="3956628" y="27882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>
            <a:stCxn id="70" idx="0"/>
            <a:endCxn id="68" idx="2"/>
          </p:cNvCxnSpPr>
          <p:nvPr/>
        </p:nvCxnSpPr>
        <p:spPr>
          <a:xfrm flipV="1">
            <a:off x="4045601" y="2962229"/>
            <a:ext cx="227187" cy="30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2" name="Conector recto 71"/>
          <p:cNvCxnSpPr>
            <a:stCxn id="70" idx="2"/>
            <a:endCxn id="69" idx="2"/>
          </p:cNvCxnSpPr>
          <p:nvPr/>
        </p:nvCxnSpPr>
        <p:spPr>
          <a:xfrm flipH="1" flipV="1">
            <a:off x="3954138" y="2594976"/>
            <a:ext cx="2490" cy="28178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3" name="Conector recto 112"/>
          <p:cNvCxnSpPr>
            <a:stCxn id="117" idx="2"/>
            <a:endCxn id="115" idx="0"/>
          </p:cNvCxnSpPr>
          <p:nvPr/>
        </p:nvCxnSpPr>
        <p:spPr>
          <a:xfrm flipV="1">
            <a:off x="4023663" y="1966179"/>
            <a:ext cx="1486" cy="38210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5" name="Arco 114"/>
          <p:cNvSpPr>
            <a:spLocks noChangeAspect="1"/>
          </p:cNvSpPr>
          <p:nvPr/>
        </p:nvSpPr>
        <p:spPr>
          <a:xfrm rot="16200000">
            <a:off x="4024690" y="187766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Arco 116"/>
          <p:cNvSpPr>
            <a:spLocks noChangeAspect="1"/>
          </p:cNvSpPr>
          <p:nvPr/>
        </p:nvSpPr>
        <p:spPr>
          <a:xfrm rot="10800000">
            <a:off x="4023663" y="225977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8" name="Conector recto 117"/>
          <p:cNvCxnSpPr>
            <a:stCxn id="117" idx="0"/>
            <a:endCxn id="5" idx="2"/>
          </p:cNvCxnSpPr>
          <p:nvPr/>
        </p:nvCxnSpPr>
        <p:spPr>
          <a:xfrm>
            <a:off x="4112636" y="2436801"/>
            <a:ext cx="171461" cy="199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1" name="CuadroTexto 120"/>
          <p:cNvSpPr txBox="1"/>
          <p:nvPr/>
        </p:nvSpPr>
        <p:spPr>
          <a:xfrm>
            <a:off x="4290056" y="2955584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(6000)</a:t>
            </a:r>
            <a:endParaRPr lang="es-ES" sz="600" dirty="0"/>
          </a:p>
        </p:txBody>
      </p:sp>
      <p:cxnSp>
        <p:nvCxnSpPr>
          <p:cNvPr id="106" name="Conector recto 105"/>
          <p:cNvCxnSpPr>
            <a:stCxn id="107" idx="2"/>
            <a:endCxn id="61" idx="2"/>
          </p:cNvCxnSpPr>
          <p:nvPr/>
        </p:nvCxnSpPr>
        <p:spPr>
          <a:xfrm flipV="1">
            <a:off x="5239385" y="2434092"/>
            <a:ext cx="207868" cy="82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5484926" y="2434772"/>
            <a:ext cx="12824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(80)</a:t>
            </a:r>
            <a:endParaRPr lang="es-ES" sz="600" dirty="0"/>
          </a:p>
        </p:txBody>
      </p:sp>
      <p:cxnSp>
        <p:nvCxnSpPr>
          <p:cNvPr id="30" name="Conector recto 29"/>
          <p:cNvCxnSpPr>
            <a:stCxn id="94" idx="0"/>
            <a:endCxn id="29" idx="2"/>
          </p:cNvCxnSpPr>
          <p:nvPr/>
        </p:nvCxnSpPr>
        <p:spPr>
          <a:xfrm flipV="1">
            <a:off x="4152625" y="2730559"/>
            <a:ext cx="909626" cy="345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5" name="Conector recto 74"/>
          <p:cNvCxnSpPr>
            <a:stCxn id="91" idx="2"/>
            <a:endCxn id="18" idx="2"/>
          </p:cNvCxnSpPr>
          <p:nvPr/>
        </p:nvCxnSpPr>
        <p:spPr>
          <a:xfrm>
            <a:off x="4153084" y="2507775"/>
            <a:ext cx="131013" cy="1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Arco 90"/>
          <p:cNvSpPr>
            <a:spLocks noChangeAspect="1"/>
          </p:cNvSpPr>
          <p:nvPr/>
        </p:nvSpPr>
        <p:spPr>
          <a:xfrm rot="16200000">
            <a:off x="4064110" y="250823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2" name="Conector recto 91"/>
          <p:cNvCxnSpPr>
            <a:stCxn id="94" idx="2"/>
            <a:endCxn id="91" idx="0"/>
          </p:cNvCxnSpPr>
          <p:nvPr/>
        </p:nvCxnSpPr>
        <p:spPr>
          <a:xfrm flipV="1">
            <a:off x="4063652" y="2596748"/>
            <a:ext cx="917" cy="4875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4" name="Arco 93"/>
          <p:cNvSpPr>
            <a:spLocks noChangeAspect="1"/>
          </p:cNvSpPr>
          <p:nvPr/>
        </p:nvSpPr>
        <p:spPr>
          <a:xfrm rot="10800000">
            <a:off x="4063652" y="255698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/>
          <p:cNvCxnSpPr>
            <a:stCxn id="90" idx="2"/>
            <a:endCxn id="86" idx="2"/>
          </p:cNvCxnSpPr>
          <p:nvPr/>
        </p:nvCxnSpPr>
        <p:spPr>
          <a:xfrm>
            <a:off x="5292547" y="2486273"/>
            <a:ext cx="154706" cy="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8" name="CuadroTexto 107"/>
          <p:cNvSpPr txBox="1"/>
          <p:nvPr/>
        </p:nvSpPr>
        <p:spPr>
          <a:xfrm>
            <a:off x="6397873" y="2396068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(5001)</a:t>
            </a:r>
            <a:endParaRPr lang="es-ES" sz="600" dirty="0"/>
          </a:p>
        </p:txBody>
      </p:sp>
      <p:sp>
        <p:nvSpPr>
          <p:cNvPr id="98" name="Arco 97"/>
          <p:cNvSpPr>
            <a:spLocks noChangeAspect="1"/>
          </p:cNvSpPr>
          <p:nvPr/>
        </p:nvSpPr>
        <p:spPr>
          <a:xfrm>
            <a:off x="5990568" y="188474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Arco 110"/>
          <p:cNvSpPr>
            <a:spLocks noChangeAspect="1"/>
          </p:cNvSpPr>
          <p:nvPr/>
        </p:nvSpPr>
        <p:spPr>
          <a:xfrm rot="10800000">
            <a:off x="6167386" y="226060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4" name="Conector recto 113"/>
          <p:cNvCxnSpPr>
            <a:stCxn id="111" idx="0"/>
            <a:endCxn id="12" idx="2"/>
          </p:cNvCxnSpPr>
          <p:nvPr/>
        </p:nvCxnSpPr>
        <p:spPr>
          <a:xfrm>
            <a:off x="6256359" y="2437632"/>
            <a:ext cx="106279" cy="129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9" name="Conector recto 118"/>
          <p:cNvCxnSpPr>
            <a:stCxn id="111" idx="2"/>
            <a:endCxn id="98" idx="2"/>
          </p:cNvCxnSpPr>
          <p:nvPr/>
        </p:nvCxnSpPr>
        <p:spPr>
          <a:xfrm flipV="1">
            <a:off x="6167386" y="1973263"/>
            <a:ext cx="1128" cy="3758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0" name="Rectángulo redondeado 119"/>
          <p:cNvSpPr/>
          <p:nvPr/>
        </p:nvSpPr>
        <p:spPr>
          <a:xfrm>
            <a:off x="5634874" y="3330951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6" name="Rectángulo redondeado 125"/>
          <p:cNvSpPr/>
          <p:nvPr/>
        </p:nvSpPr>
        <p:spPr>
          <a:xfrm>
            <a:off x="5730312" y="357304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339900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36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7" name="Conector recto 126"/>
          <p:cNvCxnSpPr>
            <a:stCxn id="128" idx="2"/>
            <a:endCxn id="67" idx="2"/>
          </p:cNvCxnSpPr>
          <p:nvPr/>
        </p:nvCxnSpPr>
        <p:spPr>
          <a:xfrm flipV="1">
            <a:off x="5358573" y="2542903"/>
            <a:ext cx="88680" cy="193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28" name="Arco 127"/>
          <p:cNvSpPr>
            <a:spLocks noChangeAspect="1"/>
          </p:cNvSpPr>
          <p:nvPr/>
        </p:nvSpPr>
        <p:spPr>
          <a:xfrm rot="16200000">
            <a:off x="5269599" y="2545299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9" name="Conector recto 128"/>
          <p:cNvCxnSpPr>
            <a:stCxn id="131" idx="2"/>
            <a:endCxn id="128" idx="0"/>
          </p:cNvCxnSpPr>
          <p:nvPr/>
        </p:nvCxnSpPr>
        <p:spPr>
          <a:xfrm flipH="1" flipV="1">
            <a:off x="5270058" y="2633814"/>
            <a:ext cx="2475" cy="11090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1" name="Arco 130"/>
          <p:cNvSpPr>
            <a:spLocks noChangeAspect="1"/>
          </p:cNvSpPr>
          <p:nvPr/>
        </p:nvSpPr>
        <p:spPr>
          <a:xfrm rot="10800000">
            <a:off x="5272533" y="365436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2" name="Conector recto 131"/>
          <p:cNvCxnSpPr>
            <a:stCxn id="131" idx="0"/>
            <a:endCxn id="19" idx="2"/>
          </p:cNvCxnSpPr>
          <p:nvPr/>
        </p:nvCxnSpPr>
        <p:spPr>
          <a:xfrm flipV="1">
            <a:off x="5361506" y="3831127"/>
            <a:ext cx="368806" cy="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4" name="Conector recto 133"/>
          <p:cNvCxnSpPr>
            <a:stCxn id="135" idx="2"/>
            <a:endCxn id="130" idx="2"/>
          </p:cNvCxnSpPr>
          <p:nvPr/>
        </p:nvCxnSpPr>
        <p:spPr>
          <a:xfrm flipV="1">
            <a:off x="4113573" y="3033136"/>
            <a:ext cx="159215" cy="209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5" name="Arco 134"/>
          <p:cNvSpPr>
            <a:spLocks noChangeAspect="1"/>
          </p:cNvSpPr>
          <p:nvPr/>
        </p:nvSpPr>
        <p:spPr>
          <a:xfrm rot="16200000">
            <a:off x="4024599" y="303569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6" name="Conector recto 135"/>
          <p:cNvCxnSpPr>
            <a:stCxn id="137" idx="2"/>
            <a:endCxn id="135" idx="0"/>
          </p:cNvCxnSpPr>
          <p:nvPr/>
        </p:nvCxnSpPr>
        <p:spPr>
          <a:xfrm flipV="1">
            <a:off x="4024141" y="3124206"/>
            <a:ext cx="917" cy="8620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7" name="Arco 136"/>
          <p:cNvSpPr>
            <a:spLocks noChangeAspect="1"/>
          </p:cNvSpPr>
          <p:nvPr/>
        </p:nvSpPr>
        <p:spPr>
          <a:xfrm rot="10800000">
            <a:off x="4024141" y="31219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/>
          <p:cNvCxnSpPr>
            <a:endCxn id="139" idx="2"/>
          </p:cNvCxnSpPr>
          <p:nvPr/>
        </p:nvCxnSpPr>
        <p:spPr>
          <a:xfrm flipV="1">
            <a:off x="3665726" y="3919662"/>
            <a:ext cx="2064586" cy="31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0" name="CuadroTexto 109"/>
          <p:cNvSpPr txBox="1"/>
          <p:nvPr/>
        </p:nvSpPr>
        <p:spPr>
          <a:xfrm>
            <a:off x="4297292" y="2431172"/>
            <a:ext cx="2051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(5050)</a:t>
            </a:r>
            <a:endParaRPr lang="es-ES" sz="600" dirty="0"/>
          </a:p>
        </p:txBody>
      </p:sp>
      <p:sp>
        <p:nvSpPr>
          <p:cNvPr id="141" name="Rectángulo 140"/>
          <p:cNvSpPr/>
          <p:nvPr/>
        </p:nvSpPr>
        <p:spPr>
          <a:xfrm>
            <a:off x="5750605" y="3966926"/>
            <a:ext cx="436017" cy="92333"/>
          </a:xfrm>
          <a:prstGeom prst="rect">
            <a:avLst/>
          </a:prstGeom>
          <a:noFill/>
          <a:ln w="3175" cap="rnd" cmpd="sng">
            <a:noFill/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(gis-validator)</a:t>
            </a:r>
            <a:endParaRPr lang="es-ES" sz="600" dirty="0">
              <a:solidFill>
                <a:schemeClr val="tx1"/>
              </a:solidFill>
            </a:endParaRPr>
          </a:p>
        </p:txBody>
      </p:sp>
      <p:sp>
        <p:nvSpPr>
          <p:cNvPr id="142" name="CuadroTexto 141"/>
          <p:cNvSpPr txBox="1"/>
          <p:nvPr/>
        </p:nvSpPr>
        <p:spPr>
          <a:xfrm>
            <a:off x="3900949" y="2796984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1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3969298" y="3115269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2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4" name="CuadroTexto 143"/>
          <p:cNvSpPr txBox="1"/>
          <p:nvPr/>
        </p:nvSpPr>
        <p:spPr>
          <a:xfrm>
            <a:off x="5210051" y="3367523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3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5" name="CuadroTexto 144"/>
          <p:cNvSpPr txBox="1"/>
          <p:nvPr/>
        </p:nvSpPr>
        <p:spPr>
          <a:xfrm>
            <a:off x="4938610" y="2678030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 smtClean="0">
                <a:solidFill>
                  <a:srgbClr val="FFFF00"/>
                </a:solidFill>
              </a:rPr>
              <a:t>4</a:t>
            </a:r>
            <a:endParaRPr lang="es-ES" sz="600" dirty="0">
              <a:solidFill>
                <a:srgbClr val="FFFF00"/>
              </a:solidFill>
            </a:endParaRPr>
          </a:p>
        </p:txBody>
      </p:sp>
      <p:sp>
        <p:nvSpPr>
          <p:cNvPr id="146" name="CuadroTexto 145"/>
          <p:cNvSpPr txBox="1"/>
          <p:nvPr/>
        </p:nvSpPr>
        <p:spPr>
          <a:xfrm>
            <a:off x="6112663" y="2138122"/>
            <a:ext cx="111701" cy="92333"/>
          </a:xfrm>
          <a:prstGeom prst="rect">
            <a:avLst/>
          </a:prstGeom>
          <a:solidFill>
            <a:schemeClr val="tx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s-ES" sz="600" dirty="0">
                <a:solidFill>
                  <a:srgbClr val="FFFF00"/>
                </a:solidFill>
              </a:rPr>
              <a:t>5</a:t>
            </a:r>
          </a:p>
        </p:txBody>
      </p:sp>
      <p:cxnSp>
        <p:nvCxnSpPr>
          <p:cNvPr id="95" name="Conector recto 94"/>
          <p:cNvCxnSpPr>
            <a:stCxn id="85" idx="0"/>
            <a:endCxn id="69" idx="0"/>
          </p:cNvCxnSpPr>
          <p:nvPr/>
        </p:nvCxnSpPr>
        <p:spPr>
          <a:xfrm flipV="1">
            <a:off x="3003468" y="2506461"/>
            <a:ext cx="861697" cy="39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Rectángulo 111"/>
          <p:cNvSpPr/>
          <p:nvPr/>
        </p:nvSpPr>
        <p:spPr>
          <a:xfrm>
            <a:off x="3119477" y="3742329"/>
            <a:ext cx="656716" cy="3407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Kubernetes API Server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81" y="2285254"/>
            <a:ext cx="6940605" cy="333705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https://www.infoq.com/articles/kubernetes-</a:t>
            </a:r>
            <a:r>
              <a:rPr lang="en-US" sz="1000" dirty="0" smtClean="0">
                <a:hlinkClick r:id="rId4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342" y="2633453"/>
            <a:ext cx="4668154" cy="2736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11194</TotalTime>
  <Words>3786</Words>
  <Application>Microsoft Macintosh PowerPoint</Application>
  <PresentationFormat>Presentación en pantalla (4:3)</PresentationFormat>
  <Paragraphs>730</Paragraphs>
  <Slides>25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Tema de Office</vt:lpstr>
      <vt:lpstr>Service Mesh &amp; Security </vt:lpstr>
      <vt:lpstr>1. Digital Transformation: IT World is changing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Apps (Pods &amp; Services) (1/3)</vt:lpstr>
      <vt:lpstr>3. Lab 01: Delivering Apps (Pods &amp; Services) (2/3)</vt:lpstr>
      <vt:lpstr>3. Lab 01: Delivering Apps (Pods &amp; Services) (3/3)</vt:lpstr>
      <vt:lpstr>3. Lab 02: Traffic Management – Ingress (1/3)</vt:lpstr>
      <vt:lpstr>3. Lab 02: Traffic Management – Ingress (2/3)</vt:lpstr>
      <vt:lpstr>3. Lab 02: Traffic Management – Ingress (3/3)</vt:lpstr>
      <vt:lpstr>3. Lab 03: Traffic Management: Ingress and Sidecar (1/2)</vt:lpstr>
      <vt:lpstr>3. Lab 03: Traffic Management: Ingress and Sidecar (1/2)</vt:lpstr>
      <vt:lpstr>3. Lab 04: Service Mesh - Reference Architecture</vt:lpstr>
      <vt:lpstr>3. Lab 04: Service Mesh – Learning Istio</vt:lpstr>
      <vt:lpstr>3. Lab 04: Service Mesh – Istio Framework</vt:lpstr>
      <vt:lpstr>3. Lab 04: Istio – E2E Secure Traffic Management</vt:lpstr>
      <vt:lpstr>3. Lab 05: Chaining APIs (PoC)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356</cp:revision>
  <dcterms:created xsi:type="dcterms:W3CDTF">2018-02-07T18:29:22Z</dcterms:created>
  <dcterms:modified xsi:type="dcterms:W3CDTF">2018-04-04T16:58:46Z</dcterms:modified>
</cp:coreProperties>
</file>